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handoutMasterIdLst>
    <p:handoutMasterId r:id="rId23"/>
  </p:handoutMasterIdLst>
  <p:sldIdLst>
    <p:sldId id="259" r:id="rId4"/>
    <p:sldId id="374" r:id="rId5"/>
    <p:sldId id="336" r:id="rId6"/>
    <p:sldId id="454" r:id="rId7"/>
    <p:sldId id="453" r:id="rId8"/>
    <p:sldId id="294" r:id="rId9"/>
    <p:sldId id="431" r:id="rId10"/>
    <p:sldId id="508" r:id="rId11"/>
    <p:sldId id="507" r:id="rId12"/>
    <p:sldId id="512" r:id="rId13"/>
    <p:sldId id="462" r:id="rId14"/>
    <p:sldId id="464" r:id="rId15"/>
    <p:sldId id="509" r:id="rId16"/>
    <p:sldId id="510" r:id="rId17"/>
    <p:sldId id="511" r:id="rId18"/>
    <p:sldId id="476" r:id="rId19"/>
    <p:sldId id="473" r:id="rId20"/>
    <p:sldId id="420" r:id="rId21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93CDDD"/>
    <a:srgbClr val="FFFF66"/>
    <a:srgbClr val="FF33CC"/>
    <a:srgbClr val="660066"/>
    <a:srgbClr val="6699FF"/>
    <a:srgbClr val="FF3300"/>
    <a:srgbClr val="6600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6370" autoAdjust="0"/>
  </p:normalViewPr>
  <p:slideViewPr>
    <p:cSldViewPr>
      <p:cViewPr>
        <p:scale>
          <a:sx n="66" d="100"/>
          <a:sy n="66" d="100"/>
        </p:scale>
        <p:origin x="-1290" y="-28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9" d="100"/>
        <a:sy n="79" d="100"/>
      </p:scale>
      <p:origin x="0" y="288"/>
    </p:cViewPr>
  </p:sorterViewPr>
  <p:notesViewPr>
    <p:cSldViewPr>
      <p:cViewPr varScale="1">
        <p:scale>
          <a:sx n="54" d="100"/>
          <a:sy n="54" d="100"/>
        </p:scale>
        <p:origin x="-2880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B912863-FB4B-424A-A9CC-3824D317C9FB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5AA5DBA-B1EF-4ADC-86C5-833C9135FF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0F2472D-6CD7-4A35-89F9-B62E24DFF1AE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08F07EF-C85F-486F-8ED3-DDCDBADEDD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78C6BC-C807-436B-BC25-ECBE49FE597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F83827-D18C-47F3-9A83-BAA19A0AEA1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34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583785-3F70-4DB4-8701-18655EB31B56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553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2B08B1-AFB4-480A-A7A1-DD295E90560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75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2FE3C3-828F-466A-8DC9-64826927BAE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D4DEA5-EE2A-43B4-BA5F-C350F2ED2A04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C0A26-DA80-4BA8-B252-ABA8E1117D0B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91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F457B7-B75A-4B56-A405-D34252BA90D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55EAD8-9E76-4526-BEED-2320635B7778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629017-8FE8-4B29-AEF7-97783FDCFE59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17A0C1-BF38-4FC6-8762-8405CF36D0E8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4CDFD3-898D-473E-A90A-00C1607821E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939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DC9357-4241-40BE-ABD1-F0C5BD507BF4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813F5-4CF6-42B9-99BF-269E5D6448F2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037C-8326-44C6-B81D-381E0B9585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FEA0D-8902-4DB3-B0FD-4DE19F83D98B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3B21-7A35-4F73-91A2-26831002F5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8B69-5F05-4082-8EB8-4EE3437BB4E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52071-9199-49CB-AFB5-1FC8202BC1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FB0EB-2084-4DBC-A273-1F2A6CC7A738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E521F-8661-4BCC-B59F-F835CD324C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7EAA-8B73-4E8A-8AB8-4DE0860DBAC4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75463" y="6308725"/>
            <a:ext cx="2133600" cy="3651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B8E7B22-3A6A-403C-8FE8-BC35DFAD0E09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83680-8028-471F-9F05-86C493E7FD5A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A510-2194-4F28-A277-8D58A91D3C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D293-C94E-46D5-A266-3B28D828395D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CB59D-EF57-4502-8FD1-B210F21556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CED59-556B-43C8-B4F7-2AB914D9F636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6C3A4-A998-4B89-A3B5-990CC83D66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35FC8-3159-4786-8DF0-AD19F88D4E42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6679F-177F-406E-985D-1A174A7A87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113D9-8CCC-460F-B141-4757379808E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C0641-20FE-495C-A99B-B4F1936690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435C-41C4-4427-BC20-0002B3140C2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79536-11C3-420C-A7C9-62F43CDEF2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7ECF8-E272-43D0-8778-05339EB95197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F289-D6AD-4DFB-98DE-64C635F497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AB76-1B14-48F7-8E52-FE177A70AA3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D331-19F4-4BCD-A79C-B7FB38B024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05155-17DC-4D2C-95AC-30A2E7112DA0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FC920-5279-4429-8E7D-EE6240ECD6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DEA45-026E-4AE7-BDA5-E7B00B55A202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9562-8EAB-465E-8F43-06FEC054C9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3EF6-65EC-4408-97E2-13538E28D8E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3422C-378D-4E09-9F7F-5DB9670773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9E99-117B-40FE-8820-12F223C4997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75463" y="6308725"/>
            <a:ext cx="2133600" cy="365125"/>
          </a:xfrm>
        </p:spPr>
        <p:txBody>
          <a:bodyPr/>
          <a:lstStyle>
            <a:lvl1pPr>
              <a:defRPr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6DF3F49-479D-4329-882D-45571C21BFA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C64F1-C433-48AE-B583-CE787CF9C9B2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FA389-B7C1-4485-A099-A63F708D69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49F2-EEC8-4F42-9776-DFC2C99A1C24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E172-8726-4BEA-B646-C9F2C950396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6228F-5E67-4764-8787-47D5602E64C4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7D1A-FC1D-4653-897C-E9FF9B86F3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84033-7595-49C8-82D0-61311ABAC149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2FC9F-78AE-4954-92A8-B52B9B626C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76A3E-30B2-4C69-9DC2-894FBBE5FC4C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BBB6-7D32-47FB-98AD-31B015B420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A591-B207-4000-893E-45B707C1177B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DD1A-1F99-4E55-B505-37A1E6E0F8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DCD73-6974-4384-BC8F-E64BF7C63A7E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FEDA5-6DBF-428B-B876-F376B4B5F0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88D56-258D-49DC-88F4-E4BE8FB1F38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602AB-8F4F-47BF-AAF5-277A545A41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1974-4C37-4F64-8114-666E52ADAB16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EE0AD-7048-49F0-9AF0-54DB82B7B6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9DE8B-D33F-42B6-B6E0-0169286ECDA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2B789-2087-4D88-A604-1031C85BEF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EAF7-7D88-4AB5-BFF2-79A645572FB6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E421A-A4EB-4300-AD1E-D0F6A8500B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5C44-F23C-4FB1-9957-8E6E2D1E583E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867FE-30F6-4CBE-A72F-34FD00CCC7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4D47-A061-4424-BB31-0D7F23D5F91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3F368-0848-4A69-9B96-AB87E9137B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32AA-522E-4E89-A7AF-E80EC9F095C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E558-1987-40C1-9606-A2D136DD2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412BF-1097-41E5-90D6-7FEF117FCC37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26F24-0F75-43A7-964D-B967DBD440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C3DDE-4904-490F-8B30-E0E36F2D78D5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F7BB-8635-46F6-A092-2597551D48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33BBD47-A94F-4731-BDA1-D1129522E58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415380-A6DD-429B-8CEA-D5D17CB698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331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6579E7-6DAC-4A54-BA46-D4DC70090F73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DCFF07F-8199-4031-8051-BDFADADE42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華康儷粗宋外字集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微軟正黑體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微軟正黑體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微軟正黑體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560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579ABE5-4F8F-4229-8990-4C7BC7E983C0}" type="datetime1">
              <a:rPr lang="zh-TW" altLang="en-US"/>
              <a:pPr>
                <a:defRPr/>
              </a:pPr>
              <a:t>2013/8/23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80366E0-6EDC-48C3-BA7B-6180E4A39C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4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華康儷粗宋外字集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華康儷粗宋外字集"/>
          <a:cs typeface="華康儷粗宋外字集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微軟正黑體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微軟正黑體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微軟正黑體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/>
            </a:extLst>
          </a:blip>
          <a:srcRect/>
          <a:stretch>
            <a:fillRect l="-44000" r="-44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8E87A-89F0-46B9-8243-B2A8A5268EE1}" type="slidenum">
              <a:rPr lang="zh-TW" altLang="en-US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</a:t>
            </a:fld>
            <a:endParaRPr lang="zh-TW" alt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9939" name="Picture 2" descr="D:\玉言堂整合行銷\GEM-專案\◆ 執行中\2014台灣燈會在南投整體執行策劃委託專業服務案\設計部限定\CIS\定案\PNG\台灣燈會0717主視覺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3138" y="360363"/>
            <a:ext cx="10914063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矩形 7"/>
          <p:cNvSpPr>
            <a:spLocks noChangeArrowheads="1"/>
          </p:cNvSpPr>
          <p:nvPr/>
        </p:nvSpPr>
        <p:spPr bwMode="auto">
          <a:xfrm>
            <a:off x="179388" y="4724400"/>
            <a:ext cx="44640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TW" altLang="en-US" sz="2400" b="1">
                <a:latin typeface="華康中圓體"/>
                <a:ea typeface="華康中圓體"/>
                <a:cs typeface="華康中圓體"/>
              </a:rPr>
              <a:t>「</a:t>
            </a:r>
            <a:r>
              <a:rPr kumimoji="0" lang="en-US" altLang="zh-TW" sz="2400" b="1">
                <a:latin typeface="華康中圓體"/>
                <a:ea typeface="華康中圓體"/>
                <a:cs typeface="華康中圓體"/>
              </a:rPr>
              <a:t>2014</a:t>
            </a:r>
            <a:r>
              <a:rPr kumimoji="0" lang="zh-TW" altLang="en-US" sz="2400" b="1">
                <a:latin typeface="華康中圓體"/>
                <a:ea typeface="華康中圓體"/>
                <a:cs typeface="華康中圓體"/>
              </a:rPr>
              <a:t>台灣燈會」</a:t>
            </a:r>
            <a:endParaRPr kumimoji="0" lang="en-US" altLang="zh-TW" sz="2400" b="1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2400" b="1">
                <a:latin typeface="華康中圓體"/>
                <a:ea typeface="華康中圓體"/>
                <a:cs typeface="華康中圓體"/>
              </a:rPr>
              <a:t>　　觀光燈區工作小組會議</a:t>
            </a:r>
          </a:p>
          <a:p>
            <a:pPr>
              <a:lnSpc>
                <a:spcPct val="150000"/>
              </a:lnSpc>
            </a:pPr>
            <a:r>
              <a:rPr kumimoji="0" lang="zh-TW" altLang="en-US" sz="1400" b="1">
                <a:latin typeface="華康中圓體"/>
                <a:ea typeface="華康中圓體"/>
                <a:cs typeface="Times New Roman" pitchFamily="18" charset="0"/>
              </a:rPr>
              <a:t>   </a:t>
            </a:r>
            <a:r>
              <a:rPr kumimoji="0" lang="zh-TW" altLang="en-US" sz="1600" b="1">
                <a:latin typeface="華康中圓體"/>
                <a:ea typeface="華康中圓體"/>
                <a:cs typeface="Times New Roman" pitchFamily="18" charset="0"/>
              </a:rPr>
              <a:t>規劃公司：玉言堂整合行銷股份有限公司</a:t>
            </a:r>
            <a:endParaRPr kumimoji="0" lang="en-US" altLang="zh-TW" sz="1600" b="1">
              <a:latin typeface="華康中圓體"/>
              <a:ea typeface="華康中圓體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1600" b="1">
                <a:latin typeface="華康中圓體"/>
                <a:ea typeface="華康中圓體"/>
                <a:cs typeface="Times New Roman" pitchFamily="18" charset="0"/>
              </a:rPr>
              <a:t>   會議日期：</a:t>
            </a:r>
            <a:r>
              <a:rPr kumimoji="0" lang="en-US" altLang="zh-TW" sz="1600" b="1">
                <a:latin typeface="華康中圓體"/>
                <a:ea typeface="華康中圓體"/>
                <a:cs typeface="Times New Roman" pitchFamily="18" charset="0"/>
              </a:rPr>
              <a:t>102/8/23</a:t>
            </a:r>
            <a:endParaRPr kumimoji="0" lang="en-US" altLang="zh-TW" sz="1400" b="1">
              <a:latin typeface="華康中圓體"/>
              <a:ea typeface="華康中圓體"/>
              <a:cs typeface="Times New Roman" pitchFamily="18" charset="0"/>
            </a:endParaRPr>
          </a:p>
        </p:txBody>
      </p:sp>
      <p:pic>
        <p:nvPicPr>
          <p:cNvPr id="39941" name="Picture 2" descr="C:\Users\Peris\Roaming\Desktop\雜桌面\各單位LOGO\南投縣\A-20組合規範(一)-02.png"/>
          <p:cNvPicPr>
            <a:picLocks noChangeAspect="1" noChangeArrowheads="1"/>
          </p:cNvPicPr>
          <p:nvPr/>
        </p:nvPicPr>
        <p:blipFill>
          <a:blip r:embed="rId5"/>
          <a:srcRect b="26701"/>
          <a:stretch>
            <a:fillRect/>
          </a:stretch>
        </p:blipFill>
        <p:spPr bwMode="auto">
          <a:xfrm>
            <a:off x="4643438" y="5330825"/>
            <a:ext cx="11430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C:\Users\Peris\Roaming\Desktop\雜桌面\各單位LOGO\南投縣\A-20組合規範(一)-02.png"/>
          <p:cNvPicPr>
            <a:picLocks noChangeAspect="1" noChangeArrowheads="1"/>
          </p:cNvPicPr>
          <p:nvPr/>
        </p:nvPicPr>
        <p:blipFill>
          <a:blip r:embed="rId6"/>
          <a:srcRect l="9752" t="72362" r="2081" b="2283"/>
          <a:stretch>
            <a:fillRect/>
          </a:stretch>
        </p:blipFill>
        <p:spPr bwMode="auto">
          <a:xfrm>
            <a:off x="5762625" y="5330825"/>
            <a:ext cx="29114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5632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D28C70-0F0E-411E-9244-3ABEA4D54D83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56324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  <a:endPara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56325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56327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單位分類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56328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26" name="矩形 2"/>
          <p:cNvSpPr>
            <a:spLocks noChangeArrowheads="1"/>
          </p:cNvSpPr>
          <p:nvPr/>
        </p:nvSpPr>
        <p:spPr bwMode="auto">
          <a:xfrm>
            <a:off x="639763" y="1773238"/>
            <a:ext cx="789305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kumimoji="0" lang="zh-TW" altLang="en-US" sz="2000" b="1" u="sng">
                <a:latin typeface="華康中圓體"/>
                <a:ea typeface="華康中圓體"/>
                <a:cs typeface="華康中圓體"/>
              </a:rPr>
              <a:t>共</a:t>
            </a:r>
            <a:r>
              <a:rPr kumimoji="0" lang="en-US" altLang="zh-TW" sz="2000" b="1" u="sng">
                <a:latin typeface="華康中圓體"/>
                <a:ea typeface="華康中圓體"/>
                <a:cs typeface="華康中圓體"/>
              </a:rPr>
              <a:t>22</a:t>
            </a:r>
            <a:r>
              <a:rPr kumimoji="0" lang="zh-TW" altLang="en-US" sz="2000" b="1" u="sng">
                <a:latin typeface="華康中圓體"/>
                <a:ea typeface="華康中圓體"/>
                <a:cs typeface="華康中圓體"/>
              </a:rPr>
              <a:t>個單位，目前分為</a:t>
            </a:r>
            <a:r>
              <a:rPr kumimoji="0" lang="en-US" altLang="zh-TW" sz="2000" b="1" u="sng">
                <a:latin typeface="華康中圓體"/>
                <a:ea typeface="華康中圓體"/>
                <a:cs typeface="華康中圓體"/>
              </a:rPr>
              <a:t>4</a:t>
            </a:r>
            <a:r>
              <a:rPr kumimoji="0" lang="zh-TW" altLang="en-US" sz="2000" b="1" u="sng">
                <a:latin typeface="華康中圓體"/>
                <a:ea typeface="華康中圓體"/>
                <a:cs typeface="華康中圓體"/>
              </a:rPr>
              <a:t>區</a:t>
            </a: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(1)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遊樂區：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九族文化村、杉林溪森林生態渡假園區、泰雅渡假村、寶島時代村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(2)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觀光工廠：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台灣麻糬主題館、造紙龍手創館、南投縣美食協會</a:t>
            </a: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(3)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旅宿業：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明山森林會館、立德溪頭飯店、天水蓮大飯店、歐悅汽車旅館、南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投大飯店、平雲山督、日月行館、南投縣旅館商業同業公會、南投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縣民宿觀光協會</a:t>
            </a: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(4)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公務機關：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pPr>
              <a:lnSpc>
                <a:spcPts val="2800"/>
              </a:lnSpc>
            </a:pP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玉山國家公園管理處、國立臺灣工藝研究發展中心、行政院國軍退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除役官兵輔導委員會清境農場、臺灣菸酒股份有限公司南投酒廠、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	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臺灣菸酒股份有限公司埔里酒廠、車籠埔斷層保存園區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玉言堂整合行銷\GEM-專案\◆ 執行中\2014台灣燈會在南投整體執行策劃委託專業服務案\設計部限定\※ 燈區\※ 各區模擬圖\觀光-1.jpg"/>
          <p:cNvPicPr>
            <a:picLocks noChangeAspect="1" noChangeArrowheads="1"/>
          </p:cNvPicPr>
          <p:nvPr/>
        </p:nvPicPr>
        <p:blipFill>
          <a:blip r:embed="rId4"/>
          <a:srcRect b="1926"/>
          <a:stretch>
            <a:fillRect/>
          </a:stretch>
        </p:blipFill>
        <p:spPr bwMode="auto">
          <a:xfrm>
            <a:off x="1403350" y="1795463"/>
            <a:ext cx="7740650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5837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09900-D71B-4D24-B3EA-314363BD2F9C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58373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58374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58376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入口意象建議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58377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矩形 47"/>
          <p:cNvSpPr/>
          <p:nvPr/>
        </p:nvSpPr>
        <p:spPr>
          <a:xfrm>
            <a:off x="0" y="6027738"/>
            <a:ext cx="4787900" cy="830262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邀請在地觀光產業、飯店業者及縣境內國家公園共襄盛舉，在燈區內營造出壯闊山水、風景名勝，呈現南投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豐富的觀光產業資源。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D:\玉言堂整合行銷\GEM-專案\◆ 執行中\2014台灣燈會在南投整體執行策劃委託專業服務案\設計部限定\※ 燈區\觀光燈區\921細部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113"/>
            <a:ext cx="8640763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6042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403975" y="6373813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549D53-6A7C-486F-98CD-ACF987207F77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60421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60422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60424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燈區展示遊艇示意圖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60425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/>
          <p:cNvSpPr/>
          <p:nvPr/>
        </p:nvSpPr>
        <p:spPr>
          <a:xfrm>
            <a:off x="14288" y="5818188"/>
            <a:ext cx="4787900" cy="830262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於現地</a:t>
            </a:r>
            <a:r>
              <a:rPr kumimoji="0" lang="en-US" altLang="zh-TW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921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重建感恩紀念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公園天井，設置價值上千萬的遊艇，展現南投日月潭之美。地點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設置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在</a:t>
            </a:r>
            <a:r>
              <a:rPr kumimoji="0" lang="en-US" altLang="zh-TW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921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重建感恩紀念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公園。</a:t>
            </a:r>
            <a:endParaRPr kumimoji="0" lang="zh-TW" altLang="en-US" sz="1600" dirty="0">
              <a:solidFill>
                <a:schemeClr val="bg1"/>
              </a:solidFill>
              <a:latin typeface="華康中黑體" pitchFamily="49" charset="-120"/>
              <a:ea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6246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403975" y="6373813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284CE1-B692-458F-91C9-3BB13478BB41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62468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62469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62472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各燈區主題設計示意圖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62473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70" name="Picture 2" descr="D:\玉言堂整合行銷\GEM-專案\◆ 執行中\2014台灣燈會在南投整體執行策劃委託專業服務案\設計部限定\※ 燈區\觀光燈區\9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89138"/>
            <a:ext cx="86407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-14288" y="5902325"/>
            <a:ext cx="4441826" cy="338138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四大</a:t>
            </a:r>
            <a:r>
              <a:rPr kumimoji="0" lang="zh-TW" altLang="en-US" sz="1600" dirty="0">
                <a:solidFill>
                  <a:schemeClr val="bg1"/>
                </a:solidFill>
                <a:latin typeface="華康中黑體" pitchFamily="49" charset="-120"/>
                <a:ea typeface="華康中黑體" pitchFamily="49" charset="-120"/>
              </a:rPr>
              <a:t>區域依照不同特色主題製作光環境及花燈。</a:t>
            </a:r>
            <a:endParaRPr kumimoji="0" lang="zh-TW" altLang="en-US" sz="1600" dirty="0">
              <a:solidFill>
                <a:schemeClr val="bg1"/>
              </a:solidFill>
              <a:latin typeface="華康中黑體" pitchFamily="49" charset="-120"/>
              <a:ea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64515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403975" y="6373813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65D706-13C6-43CB-B39C-4DEB48E0E1D6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64516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64517" name="群組 95"/>
          <p:cNvGrpSpPr>
            <a:grpSpLocks/>
          </p:cNvGrpSpPr>
          <p:nvPr/>
        </p:nvGrpSpPr>
        <p:grpSpPr bwMode="auto">
          <a:xfrm>
            <a:off x="357188" y="1214438"/>
            <a:ext cx="7472362" cy="615950"/>
            <a:chOff x="347105" y="1268760"/>
            <a:chExt cx="7471931" cy="615553"/>
          </a:xfrm>
        </p:grpSpPr>
        <p:sp>
          <p:nvSpPr>
            <p:cNvPr id="64525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平面配置圖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64526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8" name="群組 2"/>
          <p:cNvGrpSpPr>
            <a:grpSpLocks/>
          </p:cNvGrpSpPr>
          <p:nvPr/>
        </p:nvGrpSpPr>
        <p:grpSpPr bwMode="auto">
          <a:xfrm>
            <a:off x="22225" y="1970088"/>
            <a:ext cx="9121775" cy="3871912"/>
            <a:chOff x="466181" y="1970408"/>
            <a:chExt cx="8677819" cy="3600000"/>
          </a:xfrm>
        </p:grpSpPr>
        <p:pic>
          <p:nvPicPr>
            <p:cNvPr id="64523" name="Picture 2" descr="D:\玉言堂整合行銷\GEM-專案\◆ 執行中\2014台灣燈會在南投整體執行策劃委託專業服務案\設計部限定\※ 燈區\觀光燈區\宗教燈區跟觀光燈區-02.jpg"/>
            <p:cNvPicPr>
              <a:picLocks noChangeAspect="1" noChangeArrowheads="1"/>
            </p:cNvPicPr>
            <p:nvPr/>
          </p:nvPicPr>
          <p:blipFill>
            <a:blip r:embed="rId5"/>
            <a:srcRect l="20218" t="11427" b="7629"/>
            <a:stretch>
              <a:fillRect/>
            </a:stretch>
          </p:blipFill>
          <p:spPr bwMode="auto">
            <a:xfrm>
              <a:off x="466181" y="1970408"/>
              <a:ext cx="4328679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4" name="Picture 2" descr="D:\玉言堂整合行銷\GEM-專案\◆ 執行中\2014台灣燈會在南投整體執行策劃委託專業服務案\設計部限定\※ 燈區\觀光燈區\宗教燈區跟觀光燈區-打槍版-02.jpg"/>
            <p:cNvPicPr>
              <a:picLocks noChangeAspect="1" noChangeArrowheads="1"/>
            </p:cNvPicPr>
            <p:nvPr/>
          </p:nvPicPr>
          <p:blipFill>
            <a:blip r:embed="rId6"/>
            <a:srcRect l="17680" t="9525"/>
            <a:stretch>
              <a:fillRect/>
            </a:stretch>
          </p:blipFill>
          <p:spPr bwMode="auto">
            <a:xfrm>
              <a:off x="5148273" y="1970408"/>
              <a:ext cx="3995727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19" name="文字方塊 3"/>
          <p:cNvSpPr txBox="1">
            <a:spLocks noChangeArrowheads="1"/>
          </p:cNvSpPr>
          <p:nvPr/>
        </p:nvSpPr>
        <p:spPr bwMode="auto">
          <a:xfrm>
            <a:off x="22225" y="5641975"/>
            <a:ext cx="289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000" b="1">
                <a:latin typeface="華康中特圓體"/>
                <a:ea typeface="華康中特圓體"/>
                <a:cs typeface="華康中特圓體"/>
              </a:rPr>
              <a:t>方案一</a:t>
            </a:r>
          </a:p>
        </p:txBody>
      </p:sp>
      <p:sp>
        <p:nvSpPr>
          <p:cNvPr id="64520" name="文字方塊 14"/>
          <p:cNvSpPr txBox="1">
            <a:spLocks noChangeArrowheads="1"/>
          </p:cNvSpPr>
          <p:nvPr/>
        </p:nvSpPr>
        <p:spPr bwMode="auto">
          <a:xfrm>
            <a:off x="4935538" y="5641975"/>
            <a:ext cx="2894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000" b="1">
                <a:latin typeface="華康中特圓體"/>
                <a:ea typeface="華康中特圓體"/>
                <a:cs typeface="華康中特圓體"/>
              </a:rPr>
              <a:t>方案二</a:t>
            </a:r>
          </a:p>
        </p:txBody>
      </p:sp>
      <p:cxnSp>
        <p:nvCxnSpPr>
          <p:cNvPr id="6" name="直線接點 5"/>
          <p:cNvCxnSpPr/>
          <p:nvPr/>
        </p:nvCxnSpPr>
        <p:spPr>
          <a:xfrm flipH="1">
            <a:off x="6084888" y="2924175"/>
            <a:ext cx="2663825" cy="331311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651500" y="4365625"/>
            <a:ext cx="3097213" cy="215900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6656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403975" y="6373813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56F702-588F-4013-8ACC-3F93422EDB9D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66564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66565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66569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配置排列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66570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566" name="群組 6"/>
          <p:cNvGrpSpPr>
            <a:grpSpLocks/>
          </p:cNvGrpSpPr>
          <p:nvPr/>
        </p:nvGrpSpPr>
        <p:grpSpPr bwMode="auto">
          <a:xfrm>
            <a:off x="1547813" y="1214438"/>
            <a:ext cx="7596187" cy="5624512"/>
            <a:chOff x="1547664" y="1214421"/>
            <a:chExt cx="7596336" cy="5624983"/>
          </a:xfrm>
        </p:grpSpPr>
        <p:pic>
          <p:nvPicPr>
            <p:cNvPr id="66567" name="Picture 2" descr="D:\玉言堂整合行銷\GEM-專案\◆ 執行中\2014台灣燈會在南投整體執行策劃委託專業服務案\設計部限定\※ 燈區\觀光燈區\宗教燈區跟觀光燈區-排列名稱-02.jpg"/>
            <p:cNvPicPr>
              <a:picLocks noChangeAspect="1" noChangeArrowheads="1"/>
            </p:cNvPicPr>
            <p:nvPr/>
          </p:nvPicPr>
          <p:blipFill>
            <a:blip r:embed="rId5"/>
            <a:srcRect t="14899" r="9363"/>
            <a:stretch>
              <a:fillRect/>
            </a:stretch>
          </p:blipFill>
          <p:spPr bwMode="auto">
            <a:xfrm>
              <a:off x="1835696" y="1214421"/>
              <a:ext cx="7308304" cy="562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1547664" y="3357725"/>
              <a:ext cx="647713" cy="503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文字方塊 1"/>
          <p:cNvSpPr txBox="1">
            <a:spLocks noChangeArrowheads="1"/>
          </p:cNvSpPr>
          <p:nvPr/>
        </p:nvSpPr>
        <p:spPr bwMode="auto">
          <a:xfrm>
            <a:off x="4140200" y="4221163"/>
            <a:ext cx="4535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zh-TW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2014</a:t>
            </a:r>
            <a:r>
              <a:rPr kumimoji="0" lang="zh-TW" altLang="en-US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台灣燈會 </a:t>
            </a:r>
            <a:endParaRPr kumimoji="0" lang="en-US" altLang="zh-TW" sz="3600" b="1">
              <a:solidFill>
                <a:schemeClr val="bg1"/>
              </a:solidFill>
              <a:latin typeface="華康正顏楷體W7"/>
              <a:ea typeface="華康正顏楷體W7"/>
              <a:cs typeface="華康正顏楷體W7"/>
            </a:endParaRPr>
          </a:p>
          <a:p>
            <a:pPr algn="r"/>
            <a:r>
              <a:rPr kumimoji="0" lang="zh-TW" altLang="en-US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燈座尺寸及費用介紹</a:t>
            </a:r>
          </a:p>
        </p:txBody>
      </p:sp>
      <p:pic>
        <p:nvPicPr>
          <p:cNvPr id="68611" name="Picture 3" descr="D:\玉言堂整合行銷\GEM-專案\◆ 執行中\2014台灣燈會在南投整體執行策劃委託專業服務案\設計部限定\CIS\設計圖(提案用)\PPT\台灣燈會ppt素材-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-242888"/>
            <a:ext cx="2679700" cy="40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E59D0-458D-421D-9C87-39AC83853AD6}" type="slidenum">
              <a:rPr lang="zh-TW" altLang="en-US"/>
              <a:pPr>
                <a:defRPr/>
              </a:pPr>
              <a:t>16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群組 1"/>
          <p:cNvGrpSpPr>
            <a:grpSpLocks/>
          </p:cNvGrpSpPr>
          <p:nvPr/>
        </p:nvGrpSpPr>
        <p:grpSpPr bwMode="auto">
          <a:xfrm>
            <a:off x="242888" y="334963"/>
            <a:ext cx="8901112" cy="646112"/>
            <a:chOff x="242361" y="334397"/>
            <a:chExt cx="8901639" cy="646331"/>
          </a:xfrm>
        </p:grpSpPr>
        <p:sp>
          <p:nvSpPr>
            <p:cNvPr id="3" name="文字方塊 2"/>
            <p:cNvSpPr txBox="1"/>
            <p:nvPr/>
          </p:nvSpPr>
          <p:spPr>
            <a:xfrm>
              <a:off x="323328" y="334397"/>
              <a:ext cx="88206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花燈</a:t>
              </a: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尺寸及費用</a:t>
              </a:r>
              <a:endPara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 flipH="1">
              <a:off x="242361" y="335985"/>
              <a:ext cx="46040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AE4012-BB1C-4E7C-B891-6C23835C8D02}" type="slidenum">
              <a:rPr lang="zh-TW" altLang="en-US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9636" name="Picture 2" descr="D:\玉言堂整合行銷\GEM-專案\◆ 執行中\2014台灣燈會在南投整體執行策劃委託專業服務案\設計部限定\燈座尺寸圖說\小組燈座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649413"/>
            <a:ext cx="3579812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995738" y="3192463"/>
            <a:ext cx="4897437" cy="830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花燈</a:t>
            </a: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製作高度約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2M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長寬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依照各造型比例，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不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含燈台座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）</a:t>
            </a:r>
            <a:endParaRPr kumimoji="0" lang="en-US" altLang="zh-TW" sz="1600" dirty="0">
              <a:latin typeface="華康中圓體" pitchFamily="49" charset="-120"/>
              <a:ea typeface="華康中圓體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製作經費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：約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4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萬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元（依照工法及材料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調整）</a:t>
            </a:r>
            <a:endParaRPr kumimoji="0" lang="zh-TW" altLang="zh-TW" sz="16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95738" y="4251325"/>
            <a:ext cx="4897437" cy="830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花燈</a:t>
            </a: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製作高度</a:t>
            </a: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3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M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長寬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依照各造型比例，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不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含燈台座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）</a:t>
            </a:r>
            <a:endParaRPr kumimoji="0" lang="en-US" altLang="zh-TW" sz="1600" dirty="0">
              <a:latin typeface="華康中圓體" pitchFamily="49" charset="-120"/>
              <a:ea typeface="華康中圓體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製作經費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：約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25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萬元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（依照工法及材料調整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）</a:t>
            </a:r>
            <a:endParaRPr kumimoji="0" lang="zh-TW" altLang="zh-TW" sz="16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9639" name="文字方塊 11"/>
          <p:cNvSpPr txBox="1">
            <a:spLocks noChangeArrowheads="1"/>
          </p:cNvSpPr>
          <p:nvPr/>
        </p:nvSpPr>
        <p:spPr bwMode="auto">
          <a:xfrm>
            <a:off x="242888" y="5661025"/>
            <a:ext cx="4184650" cy="923925"/>
          </a:xfrm>
          <a:prstGeom prst="rect">
            <a:avLst/>
          </a:prstGeom>
          <a:solidFill>
            <a:srgbClr val="FF33CC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b="1">
                <a:latin typeface="華康中圓體"/>
                <a:ea typeface="華康中圓體"/>
                <a:cs typeface="華康中圓體"/>
              </a:rPr>
              <a:t>燈座台高度</a:t>
            </a:r>
            <a:endParaRPr kumimoji="0" lang="en-US" altLang="zh-TW" b="1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 b="1">
                <a:latin typeface="華康中圓體"/>
                <a:ea typeface="華康中圓體"/>
                <a:cs typeface="華康中圓體"/>
              </a:rPr>
              <a:t>一般：</a:t>
            </a:r>
            <a:r>
              <a:rPr kumimoji="0" lang="en-US" altLang="zh-TW" b="1">
                <a:latin typeface="華康中圓體"/>
                <a:ea typeface="華康中圓體"/>
                <a:cs typeface="華康中圓體"/>
              </a:rPr>
              <a:t>90-120cm</a:t>
            </a:r>
          </a:p>
          <a:p>
            <a:r>
              <a:rPr kumimoji="0" lang="zh-TW" altLang="en-US" b="1">
                <a:latin typeface="華康中圓體"/>
                <a:ea typeface="華康中圓體"/>
                <a:cs typeface="華康中圓體"/>
              </a:rPr>
              <a:t>特殊高度：視整體面積及燈座載重設計</a:t>
            </a:r>
          </a:p>
        </p:txBody>
      </p:sp>
      <p:sp>
        <p:nvSpPr>
          <p:cNvPr id="13" name="矩形 12"/>
          <p:cNvSpPr/>
          <p:nvPr/>
        </p:nvSpPr>
        <p:spPr>
          <a:xfrm>
            <a:off x="3995738" y="2133600"/>
            <a:ext cx="4897437" cy="830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花燈</a:t>
            </a: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製作高度</a:t>
            </a:r>
            <a:r>
              <a:rPr kumimoji="0" lang="zh-TW" altLang="zh-TW" sz="1600" dirty="0">
                <a:latin typeface="華康中圓體" pitchFamily="49" charset="-120"/>
                <a:ea typeface="華康中圓體" pitchFamily="49" charset="-120"/>
              </a:rPr>
              <a:t>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1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M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長寬</a:t>
            </a:r>
            <a:r>
              <a:rPr kumimoji="0" lang="zh-TW" altLang="en-US" sz="1400" dirty="0">
                <a:latin typeface="華康中圓體" pitchFamily="49" charset="-120"/>
                <a:ea typeface="華康中圓體" pitchFamily="49" charset="-120"/>
              </a:rPr>
              <a:t>依照各造型比例，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不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含燈台座</a:t>
            </a:r>
            <a:r>
              <a:rPr kumimoji="0" lang="zh-TW" altLang="zh-TW" sz="1400" dirty="0">
                <a:latin typeface="華康中圓體" pitchFamily="49" charset="-120"/>
                <a:ea typeface="華康中圓體" pitchFamily="49" charset="-120"/>
              </a:rPr>
              <a:t>）</a:t>
            </a:r>
            <a:endParaRPr kumimoji="0" lang="en-US" altLang="zh-TW" sz="1600" dirty="0">
              <a:latin typeface="華康中圓體" pitchFamily="49" charset="-120"/>
              <a:ea typeface="華康中圓體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製作經費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：約</a:t>
            </a:r>
            <a:r>
              <a:rPr kumimoji="0" lang="en-US" altLang="zh-TW" sz="1600" dirty="0">
                <a:latin typeface="華康中圓體" pitchFamily="49" charset="-120"/>
                <a:ea typeface="華康中圓體" pitchFamily="49" charset="-120"/>
              </a:rPr>
              <a:t>2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萬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元（依照工法及材料</a:t>
            </a:r>
            <a:r>
              <a:rPr kumimoji="0" lang="zh-TW" altLang="en-US" sz="1600" dirty="0">
                <a:latin typeface="華康中圓體" pitchFamily="49" charset="-120"/>
                <a:ea typeface="華康中圓體" pitchFamily="49" charset="-120"/>
              </a:rPr>
              <a:t>調整）</a:t>
            </a:r>
            <a:endParaRPr kumimoji="0" lang="zh-TW" altLang="zh-TW" sz="1600" dirty="0"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235F3B-4E60-4FAD-828A-7B6236F03A16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TW">
              <a:solidFill>
                <a:srgbClr val="898989"/>
              </a:solidFill>
            </a:endParaRPr>
          </a:p>
        </p:txBody>
      </p:sp>
      <p:pic>
        <p:nvPicPr>
          <p:cNvPr id="70659" name="Picture 2" descr="D:\玉言堂整合行銷\GEM-專案\◆ 執行中\2014台灣燈會在南投整體執行策劃委託專業服務案\設計部限定\CIS\9版\台灣燈會主視覺(單)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76250"/>
            <a:ext cx="18732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1835150" y="1773238"/>
            <a:ext cx="1016000" cy="403225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chemeClr val="accent6">
                    <a:lumMod val="50000"/>
                  </a:schemeClr>
                </a:solidFill>
                <a:latin typeface="華康布丁體" pitchFamily="81" charset="-120"/>
                <a:ea typeface="華康布丁體" pitchFamily="81" charset="-120"/>
              </a:rPr>
              <a:t>謝 謝 指 教</a:t>
            </a:r>
            <a:endParaRPr kumimoji="0" lang="zh-TW" altLang="en-US" sz="5400" b="1" dirty="0">
              <a:solidFill>
                <a:schemeClr val="accent6">
                  <a:lumMod val="50000"/>
                </a:schemeClr>
              </a:solidFill>
              <a:latin typeface="華康布丁體" pitchFamily="81" charset="-120"/>
              <a:ea typeface="華康布丁體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D906FC-F960-4263-ABE5-8354EED9E8A7}" type="slidenum">
              <a:rPr lang="zh-TW" altLang="en-US">
                <a:solidFill>
                  <a:srgbClr val="898989"/>
                </a:solidFill>
                <a:cs typeface="微軟正黑體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>
              <a:solidFill>
                <a:srgbClr val="898989"/>
              </a:solidFill>
              <a:cs typeface="微軟正黑體"/>
            </a:endParaRPr>
          </a:p>
        </p:txBody>
      </p:sp>
      <p:sp>
        <p:nvSpPr>
          <p:cNvPr id="41987" name="文字方塊 2"/>
          <p:cNvSpPr txBox="1">
            <a:spLocks noChangeArrowheads="1"/>
          </p:cNvSpPr>
          <p:nvPr/>
        </p:nvSpPr>
        <p:spPr bwMode="auto">
          <a:xfrm>
            <a:off x="4140200" y="4221163"/>
            <a:ext cx="45354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zh-TW" altLang="en-US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燈會期程  </a:t>
            </a:r>
            <a:endParaRPr kumimoji="0" lang="en-US" altLang="zh-TW" sz="3600" b="1">
              <a:solidFill>
                <a:schemeClr val="bg1"/>
              </a:solidFill>
              <a:latin typeface="華康正顏楷體W7"/>
              <a:ea typeface="華康正顏楷體W7"/>
              <a:cs typeface="華康正顏楷體W7"/>
            </a:endParaRPr>
          </a:p>
          <a:p>
            <a:pPr algn="r"/>
            <a:r>
              <a:rPr kumimoji="0" lang="zh-TW" altLang="en-US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營運時間 </a:t>
            </a:r>
            <a:endParaRPr kumimoji="0" lang="en-US" altLang="zh-TW" sz="3600" b="1">
              <a:solidFill>
                <a:schemeClr val="bg1"/>
              </a:solidFill>
              <a:latin typeface="華康正顏楷體W7"/>
              <a:ea typeface="華康正顏楷體W7"/>
              <a:cs typeface="華康正顏楷體W7"/>
            </a:endParaRPr>
          </a:p>
          <a:p>
            <a:pPr algn="r"/>
            <a:r>
              <a:rPr kumimoji="0" lang="zh-TW" altLang="en-US" sz="3600" b="1">
                <a:solidFill>
                  <a:schemeClr val="bg1"/>
                </a:solidFill>
                <a:latin typeface="華康正顏楷體W7"/>
                <a:ea typeface="華康正顏楷體W7"/>
                <a:cs typeface="華康正顏楷體W7"/>
              </a:rPr>
              <a:t>會場基地</a:t>
            </a:r>
          </a:p>
        </p:txBody>
      </p:sp>
      <p:pic>
        <p:nvPicPr>
          <p:cNvPr id="41988" name="Picture 3" descr="D:\玉言堂整合行銷\GEM-專案\◆ 執行中\2014台灣燈會在南投整體執行策劃委託專業服務案\設計部限定\CIS\設計圖(提案用)\PPT\台灣燈會ppt素材-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-242888"/>
            <a:ext cx="2679700" cy="40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6270625" y="1376363"/>
            <a:ext cx="2520950" cy="145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3011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07A3B-F28D-4745-BBE8-120363700151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3850" y="334963"/>
            <a:ext cx="7993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時間</a:t>
            </a:r>
            <a:r>
              <a: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期程  營運</a:t>
            </a:r>
            <a:r>
              <a: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時間  會場</a:t>
            </a:r>
            <a:r>
              <a: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空間</a:t>
            </a:r>
          </a:p>
        </p:txBody>
      </p:sp>
      <p:sp>
        <p:nvSpPr>
          <p:cNvPr id="14" name="矩形 13"/>
          <p:cNvSpPr/>
          <p:nvPr/>
        </p:nvSpPr>
        <p:spPr>
          <a:xfrm flipH="1">
            <a:off x="242888" y="334963"/>
            <a:ext cx="44450" cy="646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3014" name="群組 20"/>
          <p:cNvGrpSpPr>
            <a:grpSpLocks/>
          </p:cNvGrpSpPr>
          <p:nvPr/>
        </p:nvGrpSpPr>
        <p:grpSpPr bwMode="auto">
          <a:xfrm>
            <a:off x="323850" y="1268413"/>
            <a:ext cx="5005388" cy="1662112"/>
            <a:chOff x="347105" y="1697957"/>
            <a:chExt cx="5006360" cy="1661993"/>
          </a:xfrm>
        </p:grpSpPr>
        <p:sp>
          <p:nvSpPr>
            <p:cNvPr id="43105" name="矩形 16"/>
            <p:cNvSpPr>
              <a:spLocks noChangeArrowheads="1"/>
            </p:cNvSpPr>
            <p:nvPr/>
          </p:nvSpPr>
          <p:spPr bwMode="auto">
            <a:xfrm>
              <a:off x="655007" y="1697957"/>
              <a:ext cx="4698458" cy="166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活動期程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2014/02/07-02/23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 為期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17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天</a:t>
              </a: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     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02/07  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試點燈</a:t>
              </a: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     02/14  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元宵點燈開幕</a:t>
              </a: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43106" name="圖片 17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842038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015" name="群組 27"/>
          <p:cNvGrpSpPr>
            <a:grpSpLocks/>
          </p:cNvGrpSpPr>
          <p:nvPr/>
        </p:nvGrpSpPr>
        <p:grpSpPr bwMode="auto">
          <a:xfrm>
            <a:off x="323850" y="3035300"/>
            <a:ext cx="5246688" cy="3878263"/>
            <a:chOff x="285720" y="3277970"/>
            <a:chExt cx="5247416" cy="3877985"/>
          </a:xfrm>
        </p:grpSpPr>
        <p:pic>
          <p:nvPicPr>
            <p:cNvPr id="43103" name="圖片 19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3420846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04" name="矩形 20"/>
            <p:cNvSpPr>
              <a:spLocks noChangeArrowheads="1"/>
            </p:cNvSpPr>
            <p:nvPr/>
          </p:nvSpPr>
          <p:spPr bwMode="auto">
            <a:xfrm>
              <a:off x="602392" y="3277970"/>
              <a:ext cx="4930744" cy="387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營運時間</a:t>
              </a: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2/7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（週五）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15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00-22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30</a:t>
              </a:r>
            </a:p>
            <a:p>
              <a:pPr>
                <a:lnSpc>
                  <a:spcPct val="150000"/>
                </a:lnSpc>
              </a:pP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2/8-2/23</a:t>
              </a: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平日（週一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-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週四）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08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30-22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30</a:t>
              </a: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假日（週五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-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週日）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08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30-23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：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30</a:t>
              </a: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（上述為各組值勤時間，警力及接駁車時間另規劃）</a:t>
              </a: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</p:txBody>
        </p:sp>
      </p:grp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4813300" y="1376363"/>
          <a:ext cx="3430588" cy="2036762"/>
        </p:xfrm>
        <a:graphic>
          <a:graphicData uri="http://schemas.openxmlformats.org/drawingml/2006/table">
            <a:tbl>
              <a:tblPr/>
              <a:tblGrid>
                <a:gridCol w="488950"/>
                <a:gridCol w="490538"/>
                <a:gridCol w="490537"/>
                <a:gridCol w="490538"/>
                <a:gridCol w="490537"/>
                <a:gridCol w="490538"/>
                <a:gridCol w="488950"/>
              </a:tblGrid>
              <a:tr h="13335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2014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年</a:t>
                      </a: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月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日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一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二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三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四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五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六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3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4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5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6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7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8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初三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初四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立春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初六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初七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初八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初九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9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10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11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12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13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14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15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初十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十一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十二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十三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十四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十五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十六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16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17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18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19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20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21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22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十七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十八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十九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雨水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廿一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廿二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廿三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23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24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25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26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27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28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3/1</a:t>
                      </a: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　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廿四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廿五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廿六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廿七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廿八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廿九</a:t>
                      </a:r>
                    </a:p>
                  </a:txBody>
                  <a:tcPr marL="15161" marR="15161" marT="1516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latin typeface="華康中圓體"/>
                          <a:ea typeface="華康中圓體"/>
                          <a:cs typeface="華康中圓體"/>
                        </a:rPr>
                        <a:t>二月大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3100" name="群組 27"/>
          <p:cNvGrpSpPr>
            <a:grpSpLocks/>
          </p:cNvGrpSpPr>
          <p:nvPr/>
        </p:nvGrpSpPr>
        <p:grpSpPr bwMode="auto">
          <a:xfrm>
            <a:off x="5254625" y="3906838"/>
            <a:ext cx="3709988" cy="1754187"/>
            <a:chOff x="285720" y="3277970"/>
            <a:chExt cx="3710216" cy="1754326"/>
          </a:xfrm>
        </p:grpSpPr>
        <p:pic>
          <p:nvPicPr>
            <p:cNvPr id="43101" name="圖片 26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720" y="3420846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102" name="矩形 27"/>
            <p:cNvSpPr>
              <a:spLocks noChangeArrowheads="1"/>
            </p:cNvSpPr>
            <p:nvPr/>
          </p:nvSpPr>
          <p:spPr bwMode="auto">
            <a:xfrm>
              <a:off x="602392" y="3277970"/>
              <a:ext cx="3393544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會場空間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南投市 中興新村</a:t>
              </a:r>
              <a:endParaRPr kumimoji="0" lang="en-US" altLang="zh-TW" sz="1600">
                <a:latin typeface="華康中圓體"/>
                <a:ea typeface="華康中圓體"/>
                <a:cs typeface="華康中圓體"/>
              </a:endParaRPr>
            </a:p>
            <a:p>
              <a:pPr>
                <a:lnSpc>
                  <a:spcPct val="150000"/>
                </a:lnSpc>
              </a:pP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（中興新村牌樓</a:t>
              </a:r>
              <a:r>
                <a:rPr kumimoji="0" lang="en-US" altLang="zh-TW" sz="1600">
                  <a:latin typeface="華康中圓體"/>
                  <a:ea typeface="華康中圓體"/>
                  <a:cs typeface="華康中圓體"/>
                </a:rPr>
                <a:t>-</a:t>
              </a:r>
              <a:r>
                <a:rPr kumimoji="0" lang="zh-TW" altLang="en-US" sz="1600">
                  <a:latin typeface="華康中圓體"/>
                  <a:ea typeface="華康中圓體"/>
                  <a:cs typeface="華康中圓體"/>
                </a:rPr>
                <a:t>小巨蛋周邊）</a:t>
              </a:r>
            </a:p>
            <a:p>
              <a:pPr>
                <a:lnSpc>
                  <a:spcPct val="150000"/>
                </a:lnSpc>
              </a:pPr>
              <a:endParaRPr kumimoji="0" lang="zh-TW" altLang="en-US" sz="2000" b="1" u="sng">
                <a:latin typeface="華康中圓體"/>
                <a:ea typeface="華康中圓體"/>
                <a:cs typeface="華康中圓體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6270625" y="1376363"/>
            <a:ext cx="2520950" cy="145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505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E3620-149C-4A92-B1B1-CE24E59272CF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TW">
              <a:solidFill>
                <a:srgbClr val="898989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3850" y="334963"/>
            <a:ext cx="7993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分段開燈營運</a:t>
            </a:r>
            <a:endParaRPr kumimoji="0" lang="zh-TW" altLang="en-US" sz="3600" dirty="0">
              <a:solidFill>
                <a:schemeClr val="accent6">
                  <a:lumMod val="50000"/>
                </a:schemeClr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242888" y="334963"/>
            <a:ext cx="44450" cy="646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062" name="文字方塊 21"/>
          <p:cNvSpPr txBox="1">
            <a:spLocks noChangeArrowheads="1"/>
          </p:cNvSpPr>
          <p:nvPr/>
        </p:nvSpPr>
        <p:spPr bwMode="auto">
          <a:xfrm>
            <a:off x="688975" y="1557338"/>
            <a:ext cx="7986713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2014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台灣燈會 訂於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2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7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日試點燈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交通部觀光局主燈及其他燈區因施工時間無法配合提早開燈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因此需決議分區開燈區域及預計提供服務內容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建議開燈區為 北端燈區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範圍有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1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）宗教燈區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2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）原民燈區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3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</a:t>
            </a:r>
            <a:r>
              <a:rPr kumimoji="0" lang="zh-TW" altLang="en-US" sz="2000" b="1" u="sng">
                <a:solidFill>
                  <a:srgbClr val="FF0000"/>
                </a:solidFill>
                <a:latin typeface="華康中圓體"/>
                <a:ea typeface="華康中圓體"/>
                <a:cs typeface="華康中圓體"/>
              </a:rPr>
              <a:t>觀光燈區</a:t>
            </a:r>
            <a:endParaRPr kumimoji="0" lang="en-US" altLang="zh-TW" sz="2000" b="1" u="sng">
              <a:solidFill>
                <a:srgbClr val="FF0000"/>
              </a:solidFill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4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A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區美食伴手禮區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5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）北燈區副燈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（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6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）一馬當先、時來運轉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預計提供服務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2/7-2/13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 基礎服務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-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工作人員（燈區服務、保全、清潔、警消等）、流動廁所</a:t>
            </a:r>
            <a:endParaRPr kumimoji="0" lang="en-US" altLang="zh-TW">
              <a:latin typeface="華康中圓體"/>
              <a:ea typeface="華康中圓體"/>
              <a:cs typeface="華康中圓體"/>
            </a:endParaRPr>
          </a:p>
          <a:p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2/7 2/8 2/9 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開幕假日特別增加</a:t>
            </a:r>
            <a:r>
              <a:rPr kumimoji="0" lang="en-US" altLang="zh-TW">
                <a:latin typeface="華康中圓體"/>
                <a:ea typeface="華康中圓體"/>
                <a:cs typeface="華康中圓體"/>
              </a:rPr>
              <a:t>- </a:t>
            </a:r>
            <a:r>
              <a:rPr kumimoji="0" lang="zh-TW" altLang="en-US">
                <a:latin typeface="華康中圓體"/>
                <a:ea typeface="華康中圓體"/>
                <a:cs typeface="華康中圓體"/>
              </a:rPr>
              <a:t>停車場、接駁、開燈節目表演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D8480A-7B78-4AE5-8E5E-40D941B8076E}" type="slidenum">
              <a:rPr lang="zh-TW" altLang="en-US">
                <a:solidFill>
                  <a:srgbClr val="898989"/>
                </a:solidFill>
                <a:cs typeface="微軟正黑體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zh-TW">
              <a:solidFill>
                <a:srgbClr val="898989"/>
              </a:solidFill>
              <a:cs typeface="微軟正黑體"/>
            </a:endParaRPr>
          </a:p>
        </p:txBody>
      </p:sp>
      <p:pic>
        <p:nvPicPr>
          <p:cNvPr id="47107" name="Picture 3" descr="D:\玉言堂整合行銷\GEM-專案\◆ 執行中\2014台灣燈會在南投整體執行策劃委託專業服務案\設計部限定\CIS\設計圖(提案用)\PPT\台灣燈會ppt素材-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-242888"/>
            <a:ext cx="2679700" cy="40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文字方塊 5"/>
          <p:cNvSpPr txBox="1">
            <a:spLocks noChangeArrowheads="1"/>
          </p:cNvSpPr>
          <p:nvPr/>
        </p:nvSpPr>
        <p:spPr bwMode="auto">
          <a:xfrm>
            <a:off x="3995738" y="4510088"/>
            <a:ext cx="46799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zh-TW" sz="3600" b="1">
                <a:latin typeface="華康正顏楷體W7"/>
                <a:ea typeface="華康正顏楷體W7"/>
                <a:cs typeface="華康正顏楷體W7"/>
              </a:rPr>
              <a:t>2014</a:t>
            </a:r>
            <a:r>
              <a:rPr kumimoji="0" lang="zh-TW" altLang="en-US" sz="3600" b="1">
                <a:latin typeface="華康正顏楷體W7"/>
                <a:ea typeface="華康正顏楷體W7"/>
                <a:cs typeface="華康正顏楷體W7"/>
              </a:rPr>
              <a:t>台灣燈會</a:t>
            </a:r>
          </a:p>
          <a:p>
            <a:pPr algn="r"/>
            <a:r>
              <a:rPr kumimoji="0" lang="zh-TW" altLang="en-US" sz="3600" b="1">
                <a:latin typeface="華康正顏楷體W7"/>
                <a:ea typeface="華康正顏楷體W7"/>
                <a:cs typeface="華康正顏楷體W7"/>
              </a:rPr>
              <a:t>燈區細部規劃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grpSp>
        <p:nvGrpSpPr>
          <p:cNvPr id="48131" name="群組 15"/>
          <p:cNvGrpSpPr>
            <a:grpSpLocks/>
          </p:cNvGrpSpPr>
          <p:nvPr/>
        </p:nvGrpSpPr>
        <p:grpSpPr bwMode="auto">
          <a:xfrm>
            <a:off x="328613" y="1341438"/>
            <a:ext cx="3937000" cy="498475"/>
            <a:chOff x="347105" y="1340767"/>
            <a:chExt cx="3936863" cy="499880"/>
          </a:xfrm>
        </p:grpSpPr>
        <p:sp>
          <p:nvSpPr>
            <p:cNvPr id="48256" name="矩形 16"/>
            <p:cNvSpPr>
              <a:spLocks noChangeArrowheads="1"/>
            </p:cNvSpPr>
            <p:nvPr/>
          </p:nvSpPr>
          <p:spPr bwMode="auto">
            <a:xfrm>
              <a:off x="611560" y="1340767"/>
              <a:ext cx="3672408" cy="499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0" lang="zh-TW" altLang="en-US" sz="2000" b="1" u="sng">
                  <a:latin typeface="華康中圓體"/>
                  <a:ea typeface="華康中圓體"/>
                  <a:cs typeface="華康中圓體"/>
                </a:rPr>
                <a:t>燈區架構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48257" name="圖片 17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500808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A29C39-F066-4690-ADCD-376D29B6E8C1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48133" name="群組 12"/>
          <p:cNvGrpSpPr>
            <a:grpSpLocks/>
          </p:cNvGrpSpPr>
          <p:nvPr/>
        </p:nvGrpSpPr>
        <p:grpSpPr bwMode="auto">
          <a:xfrm>
            <a:off x="242888" y="334963"/>
            <a:ext cx="6200775" cy="646112"/>
            <a:chOff x="242361" y="334397"/>
            <a:chExt cx="6201847" cy="646331"/>
          </a:xfrm>
        </p:grpSpPr>
        <p:sp>
          <p:nvSpPr>
            <p:cNvPr id="14" name="文字方塊 13"/>
            <p:cNvSpPr txBox="1"/>
            <p:nvPr/>
          </p:nvSpPr>
          <p:spPr>
            <a:xfrm>
              <a:off x="323337" y="334397"/>
              <a:ext cx="612087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燈</a:t>
              </a: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區</a:t>
              </a: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規劃</a:t>
              </a:r>
              <a:endPara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H="1">
              <a:off x="242361" y="335985"/>
              <a:ext cx="46045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cxnSp>
        <p:nvCxnSpPr>
          <p:cNvPr id="102" name="圖案 25"/>
          <p:cNvCxnSpPr/>
          <p:nvPr/>
        </p:nvCxnSpPr>
        <p:spPr>
          <a:xfrm rot="16200000" flipH="1">
            <a:off x="4070350" y="3549651"/>
            <a:ext cx="320675" cy="12700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圖案 27"/>
          <p:cNvCxnSpPr/>
          <p:nvPr/>
        </p:nvCxnSpPr>
        <p:spPr>
          <a:xfrm rot="16200000" flipH="1">
            <a:off x="3838576" y="3789362"/>
            <a:ext cx="787400" cy="13017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字方塊 105"/>
          <p:cNvSpPr txBox="1"/>
          <p:nvPr/>
        </p:nvSpPr>
        <p:spPr>
          <a:xfrm>
            <a:off x="4040188" y="3201988"/>
            <a:ext cx="1154112" cy="3079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華康儷中黑" pitchFamily="49" charset="-120"/>
                <a:ea typeface="華康儷中黑" pitchFamily="49" charset="-120"/>
              </a:rPr>
              <a:t>大地</a:t>
            </a:r>
            <a:r>
              <a:rPr kumimoji="0" lang="zh-TW" altLang="en-US" sz="1400" dirty="0">
                <a:latin typeface="華康儷中黑" pitchFamily="49" charset="-120"/>
                <a:ea typeface="華康儷中黑" pitchFamily="49" charset="-120"/>
              </a:rPr>
              <a:t>之</a:t>
            </a:r>
            <a:r>
              <a:rPr kumimoji="0" lang="zh-TW" altLang="en-US" sz="1400" dirty="0">
                <a:latin typeface="華康儷中黑" pitchFamily="49" charset="-120"/>
                <a:ea typeface="華康儷中黑" pitchFamily="49" charset="-120"/>
              </a:rPr>
              <a:t>興</a:t>
            </a:r>
            <a:endParaRPr kumimoji="0" lang="zh-TW" altLang="en-US" sz="14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12" name="文字方塊 111"/>
          <p:cNvSpPr txBox="1"/>
          <p:nvPr/>
        </p:nvSpPr>
        <p:spPr>
          <a:xfrm>
            <a:off x="4294188" y="3635375"/>
            <a:ext cx="890587" cy="2762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觀光燈區</a:t>
            </a:r>
          </a:p>
        </p:txBody>
      </p:sp>
      <p:sp>
        <p:nvSpPr>
          <p:cNvPr id="113" name="文字方塊 112"/>
          <p:cNvSpPr txBox="1"/>
          <p:nvPr/>
        </p:nvSpPr>
        <p:spPr>
          <a:xfrm>
            <a:off x="4297363" y="3992563"/>
            <a:ext cx="890587" cy="4619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馬走十三方燈區</a:t>
            </a:r>
          </a:p>
        </p:txBody>
      </p:sp>
      <p:sp>
        <p:nvSpPr>
          <p:cNvPr id="114" name="文字方塊 113"/>
          <p:cNvSpPr txBox="1"/>
          <p:nvPr/>
        </p:nvSpPr>
        <p:spPr>
          <a:xfrm>
            <a:off x="4294188" y="4533900"/>
            <a:ext cx="890587" cy="2778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農村燈區</a:t>
            </a:r>
          </a:p>
        </p:txBody>
      </p:sp>
      <p:cxnSp>
        <p:nvCxnSpPr>
          <p:cNvPr id="115" name="圖案 27"/>
          <p:cNvCxnSpPr/>
          <p:nvPr/>
        </p:nvCxnSpPr>
        <p:spPr>
          <a:xfrm rot="16200000" flipH="1">
            <a:off x="3838576" y="4237037"/>
            <a:ext cx="787400" cy="13017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字方塊 115"/>
          <p:cNvSpPr txBox="1"/>
          <p:nvPr/>
        </p:nvSpPr>
        <p:spPr>
          <a:xfrm>
            <a:off x="4045896" y="2722171"/>
            <a:ext cx="495292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縣府燈區</a:t>
            </a:r>
          </a:p>
        </p:txBody>
      </p:sp>
      <p:cxnSp>
        <p:nvCxnSpPr>
          <p:cNvPr id="117" name="圖案 31"/>
          <p:cNvCxnSpPr>
            <a:endCxn id="122" idx="1"/>
          </p:cNvCxnSpPr>
          <p:nvPr/>
        </p:nvCxnSpPr>
        <p:spPr>
          <a:xfrm rot="16200000" flipH="1">
            <a:off x="5298282" y="3547269"/>
            <a:ext cx="330200" cy="122237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圖案 32"/>
          <p:cNvCxnSpPr>
            <a:endCxn id="123" idx="1"/>
          </p:cNvCxnSpPr>
          <p:nvPr/>
        </p:nvCxnSpPr>
        <p:spPr>
          <a:xfrm rot="16200000" flipH="1">
            <a:off x="5114926" y="3722687"/>
            <a:ext cx="698500" cy="12382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圖案 40"/>
          <p:cNvCxnSpPr>
            <a:endCxn id="124" idx="1"/>
          </p:cNvCxnSpPr>
          <p:nvPr/>
        </p:nvCxnSpPr>
        <p:spPr>
          <a:xfrm rot="16200000" flipH="1">
            <a:off x="4900613" y="3951288"/>
            <a:ext cx="1135062" cy="131762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圖案 41"/>
          <p:cNvCxnSpPr>
            <a:endCxn id="125" idx="1"/>
          </p:cNvCxnSpPr>
          <p:nvPr/>
        </p:nvCxnSpPr>
        <p:spPr>
          <a:xfrm rot="16200000" flipH="1">
            <a:off x="4713288" y="4305300"/>
            <a:ext cx="1511300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文字方塊 120"/>
          <p:cNvSpPr txBox="1"/>
          <p:nvPr/>
        </p:nvSpPr>
        <p:spPr>
          <a:xfrm>
            <a:off x="5272088" y="3201988"/>
            <a:ext cx="1193800" cy="3079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奇藝之欣</a:t>
            </a:r>
            <a:endParaRPr kumimoji="0"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2" name="文字方塊 121"/>
          <p:cNvSpPr txBox="1"/>
          <p:nvPr/>
        </p:nvSpPr>
        <p:spPr>
          <a:xfrm>
            <a:off x="5524500" y="3635375"/>
            <a:ext cx="947738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工藝燈區</a:t>
            </a:r>
          </a:p>
        </p:txBody>
      </p:sp>
      <p:sp>
        <p:nvSpPr>
          <p:cNvPr id="123" name="文字方塊 122"/>
          <p:cNvSpPr txBox="1"/>
          <p:nvPr/>
        </p:nvSpPr>
        <p:spPr>
          <a:xfrm>
            <a:off x="5526088" y="3995738"/>
            <a:ext cx="949325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產業燈區</a:t>
            </a:r>
          </a:p>
        </p:txBody>
      </p:sp>
      <p:sp>
        <p:nvSpPr>
          <p:cNvPr id="124" name="文字方塊 123"/>
          <p:cNvSpPr txBox="1"/>
          <p:nvPr/>
        </p:nvSpPr>
        <p:spPr>
          <a:xfrm>
            <a:off x="5534025" y="4352925"/>
            <a:ext cx="949325" cy="4619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3D</a:t>
            </a: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投影</a:t>
            </a:r>
            <a:endParaRPr kumimoji="0" lang="en-US" altLang="zh-TW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藝術劇場</a:t>
            </a:r>
          </a:p>
        </p:txBody>
      </p:sp>
      <p:sp>
        <p:nvSpPr>
          <p:cNvPr id="125" name="文字方塊 124"/>
          <p:cNvSpPr txBox="1"/>
          <p:nvPr/>
        </p:nvSpPr>
        <p:spPr>
          <a:xfrm>
            <a:off x="5535613" y="4895850"/>
            <a:ext cx="949325" cy="4619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友好城市</a:t>
            </a:r>
            <a:endParaRPr kumimoji="0" lang="en-US" altLang="zh-TW" sz="1200" b="1" dirty="0"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燈</a:t>
            </a: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區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6" name="圖案 52"/>
          <p:cNvCxnSpPr>
            <a:endCxn id="130" idx="1"/>
          </p:cNvCxnSpPr>
          <p:nvPr/>
        </p:nvCxnSpPr>
        <p:spPr>
          <a:xfrm rot="16200000" flipH="1">
            <a:off x="6564313" y="3548063"/>
            <a:ext cx="330200" cy="1206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圖案 53"/>
          <p:cNvCxnSpPr>
            <a:endCxn id="131" idx="1"/>
          </p:cNvCxnSpPr>
          <p:nvPr/>
        </p:nvCxnSpPr>
        <p:spPr>
          <a:xfrm rot="16200000" flipH="1">
            <a:off x="6380163" y="3724275"/>
            <a:ext cx="698500" cy="1206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圖案 56"/>
          <p:cNvCxnSpPr>
            <a:endCxn id="132" idx="1"/>
          </p:cNvCxnSpPr>
          <p:nvPr/>
        </p:nvCxnSpPr>
        <p:spPr>
          <a:xfrm rot="16200000" flipH="1">
            <a:off x="6215856" y="3920332"/>
            <a:ext cx="1027113" cy="1206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字方塊 128"/>
          <p:cNvSpPr txBox="1"/>
          <p:nvPr/>
        </p:nvSpPr>
        <p:spPr>
          <a:xfrm>
            <a:off x="6550025" y="3201988"/>
            <a:ext cx="1200150" cy="3079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相印之心</a:t>
            </a:r>
            <a:endParaRPr kumimoji="0"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0" name="文字方塊 129"/>
          <p:cNvSpPr txBox="1"/>
          <p:nvPr/>
        </p:nvSpPr>
        <p:spPr>
          <a:xfrm>
            <a:off x="6789738" y="3635375"/>
            <a:ext cx="949325" cy="2762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原民燈區</a:t>
            </a:r>
          </a:p>
        </p:txBody>
      </p:sp>
      <p:sp>
        <p:nvSpPr>
          <p:cNvPr id="131" name="文字方塊 130"/>
          <p:cNvSpPr txBox="1"/>
          <p:nvPr/>
        </p:nvSpPr>
        <p:spPr>
          <a:xfrm>
            <a:off x="6789738" y="3995738"/>
            <a:ext cx="949325" cy="2762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宗教燈區</a:t>
            </a:r>
          </a:p>
        </p:txBody>
      </p:sp>
      <p:sp>
        <p:nvSpPr>
          <p:cNvPr id="132" name="文字方塊 131"/>
          <p:cNvSpPr txBox="1"/>
          <p:nvPr/>
        </p:nvSpPr>
        <p:spPr>
          <a:xfrm>
            <a:off x="6789738" y="4356100"/>
            <a:ext cx="949325" cy="2762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里</a:t>
            </a:r>
            <a:r>
              <a:rPr kumimoji="0"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仁燈區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" name="文字方塊 132"/>
          <p:cNvSpPr txBox="1"/>
          <p:nvPr/>
        </p:nvSpPr>
        <p:spPr>
          <a:xfrm>
            <a:off x="6789738" y="4716463"/>
            <a:ext cx="949325" cy="2778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台灣之</a:t>
            </a: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心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34" name="圖案 63"/>
          <p:cNvCxnSpPr/>
          <p:nvPr/>
        </p:nvCxnSpPr>
        <p:spPr>
          <a:xfrm rot="16200000" flipH="1">
            <a:off x="7858125" y="3541713"/>
            <a:ext cx="330200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圖案 64"/>
          <p:cNvCxnSpPr/>
          <p:nvPr/>
        </p:nvCxnSpPr>
        <p:spPr>
          <a:xfrm rot="16200000" flipH="1">
            <a:off x="7675562" y="3716338"/>
            <a:ext cx="695325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圖案 67"/>
          <p:cNvCxnSpPr/>
          <p:nvPr/>
        </p:nvCxnSpPr>
        <p:spPr>
          <a:xfrm rot="16200000" flipH="1">
            <a:off x="7500937" y="3898901"/>
            <a:ext cx="1044575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圖案 68"/>
          <p:cNvCxnSpPr/>
          <p:nvPr/>
        </p:nvCxnSpPr>
        <p:spPr>
          <a:xfrm rot="16200000" flipH="1">
            <a:off x="7314406" y="4085432"/>
            <a:ext cx="1417637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文字方塊 137"/>
          <p:cNvSpPr txBox="1"/>
          <p:nvPr/>
        </p:nvSpPr>
        <p:spPr>
          <a:xfrm>
            <a:off x="7829550" y="3201988"/>
            <a:ext cx="1160463" cy="3079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閃耀之星</a:t>
            </a:r>
            <a:endParaRPr kumimoji="0" lang="zh-TW" alt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8086725" y="3635375"/>
            <a:ext cx="949325" cy="2762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時來運轉</a:t>
            </a:r>
          </a:p>
        </p:txBody>
      </p:sp>
      <p:sp>
        <p:nvSpPr>
          <p:cNvPr id="140" name="文字方塊 139"/>
          <p:cNvSpPr txBox="1"/>
          <p:nvPr/>
        </p:nvSpPr>
        <p:spPr>
          <a:xfrm>
            <a:off x="8086725" y="3990975"/>
            <a:ext cx="949325" cy="2778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一馬當先</a:t>
            </a:r>
          </a:p>
        </p:txBody>
      </p:sp>
      <p:sp>
        <p:nvSpPr>
          <p:cNvPr id="141" name="文字方塊 140"/>
          <p:cNvSpPr txBox="1"/>
          <p:nvPr/>
        </p:nvSpPr>
        <p:spPr>
          <a:xfrm>
            <a:off x="8086725" y="4348163"/>
            <a:ext cx="949325" cy="277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百駿獻瑞</a:t>
            </a:r>
          </a:p>
        </p:txBody>
      </p:sp>
      <p:sp>
        <p:nvSpPr>
          <p:cNvPr id="142" name="文字方塊 141"/>
          <p:cNvSpPr txBox="1"/>
          <p:nvPr/>
        </p:nvSpPr>
        <p:spPr>
          <a:xfrm>
            <a:off x="8086725" y="4705350"/>
            <a:ext cx="949325" cy="2778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天空之城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3" name="文字方塊 142"/>
          <p:cNvSpPr txBox="1"/>
          <p:nvPr/>
        </p:nvSpPr>
        <p:spPr>
          <a:xfrm>
            <a:off x="8086725" y="5062538"/>
            <a:ext cx="949325" cy="277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中央機關</a:t>
            </a:r>
          </a:p>
        </p:txBody>
      </p:sp>
      <p:cxnSp>
        <p:nvCxnSpPr>
          <p:cNvPr id="144" name="圖案 68"/>
          <p:cNvCxnSpPr/>
          <p:nvPr/>
        </p:nvCxnSpPr>
        <p:spPr>
          <a:xfrm rot="16200000" flipH="1">
            <a:off x="7314406" y="4437857"/>
            <a:ext cx="1417637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字方塊 144"/>
          <p:cNvSpPr txBox="1"/>
          <p:nvPr/>
        </p:nvSpPr>
        <p:spPr>
          <a:xfrm>
            <a:off x="8086725" y="5419725"/>
            <a:ext cx="949325" cy="2778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特色</a:t>
            </a: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光</a:t>
            </a: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環境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46" name="圖案 68"/>
          <p:cNvCxnSpPr/>
          <p:nvPr/>
        </p:nvCxnSpPr>
        <p:spPr>
          <a:xfrm rot="16200000" flipH="1">
            <a:off x="7314406" y="4780757"/>
            <a:ext cx="1417637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字方塊 146"/>
          <p:cNvSpPr txBox="1"/>
          <p:nvPr/>
        </p:nvSpPr>
        <p:spPr>
          <a:xfrm>
            <a:off x="185861" y="1916832"/>
            <a:ext cx="8794989" cy="40011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台灣燈會</a:t>
            </a:r>
            <a:r>
              <a:rPr kumimoji="0" lang="en-US" altLang="zh-TW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kumimoji="0" lang="zh-TW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馬耀南投</a:t>
            </a:r>
          </a:p>
        </p:txBody>
      </p:sp>
      <p:sp>
        <p:nvSpPr>
          <p:cNvPr id="148" name="文字方塊 147"/>
          <p:cNvSpPr txBox="1"/>
          <p:nvPr/>
        </p:nvSpPr>
        <p:spPr>
          <a:xfrm>
            <a:off x="198254" y="2722171"/>
            <a:ext cx="36957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itchFamily="34" charset="-120"/>
                <a:ea typeface="微軟正黑體" pitchFamily="34" charset="-120"/>
              </a:rPr>
              <a:t>觀光局燈區</a:t>
            </a:r>
          </a:p>
        </p:txBody>
      </p:sp>
      <p:cxnSp>
        <p:nvCxnSpPr>
          <p:cNvPr id="149" name="圖案 88"/>
          <p:cNvCxnSpPr>
            <a:endCxn id="0" idx="1"/>
          </p:cNvCxnSpPr>
          <p:nvPr/>
        </p:nvCxnSpPr>
        <p:spPr>
          <a:xfrm rot="16200000" flipH="1">
            <a:off x="163513" y="3535363"/>
            <a:ext cx="339725" cy="13652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圖案 89"/>
          <p:cNvCxnSpPr>
            <a:endCxn id="0" idx="1"/>
          </p:cNvCxnSpPr>
          <p:nvPr/>
        </p:nvCxnSpPr>
        <p:spPr>
          <a:xfrm rot="16200000" flipH="1">
            <a:off x="-21430" y="3717131"/>
            <a:ext cx="703262" cy="13017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圖案 90"/>
          <p:cNvCxnSpPr>
            <a:endCxn id="0" idx="1"/>
          </p:cNvCxnSpPr>
          <p:nvPr/>
        </p:nvCxnSpPr>
        <p:spPr>
          <a:xfrm rot="16200000" flipH="1">
            <a:off x="-142081" y="4045744"/>
            <a:ext cx="944563" cy="13017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圖案 91"/>
          <p:cNvCxnSpPr>
            <a:endCxn id="0" idx="1"/>
          </p:cNvCxnSpPr>
          <p:nvPr/>
        </p:nvCxnSpPr>
        <p:spPr>
          <a:xfrm rot="16200000" flipH="1">
            <a:off x="-307975" y="4319588"/>
            <a:ext cx="1279525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圖案 92"/>
          <p:cNvCxnSpPr>
            <a:endCxn id="0" idx="1"/>
          </p:cNvCxnSpPr>
          <p:nvPr/>
        </p:nvCxnSpPr>
        <p:spPr>
          <a:xfrm rot="16200000" flipH="1">
            <a:off x="-359568" y="4731544"/>
            <a:ext cx="1385887" cy="13652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字方塊 153"/>
          <p:cNvSpPr txBox="1"/>
          <p:nvPr/>
        </p:nvSpPr>
        <p:spPr>
          <a:xfrm>
            <a:off x="395127" y="4352279"/>
            <a:ext cx="92829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主燈</a:t>
            </a:r>
            <a:endParaRPr kumimoji="0" lang="en-US" altLang="zh-TW" sz="1200" b="1" dirty="0"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龍駒騰躍</a:t>
            </a:r>
            <a:endParaRPr kumimoji="0" lang="zh-TW" alt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398058" y="4888270"/>
            <a:ext cx="928298" cy="276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副燈</a:t>
            </a:r>
            <a:r>
              <a:rPr kumimoji="0" lang="en-US" altLang="zh-TW" sz="1200" b="1" dirty="0">
                <a:latin typeface="微軟正黑體" pitchFamily="34" charset="-120"/>
                <a:ea typeface="微軟正黑體" pitchFamily="34" charset="-120"/>
              </a:rPr>
              <a:t>x3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6" name="文字方塊 155"/>
          <p:cNvSpPr txBox="1"/>
          <p:nvPr/>
        </p:nvSpPr>
        <p:spPr>
          <a:xfrm>
            <a:off x="400989" y="3634644"/>
            <a:ext cx="928298" cy="276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開燈臺</a:t>
            </a:r>
          </a:p>
        </p:txBody>
      </p:sp>
      <p:sp>
        <p:nvSpPr>
          <p:cNvPr id="157" name="文字方塊 156"/>
          <p:cNvSpPr txBox="1"/>
          <p:nvPr/>
        </p:nvSpPr>
        <p:spPr>
          <a:xfrm>
            <a:off x="395133" y="3995673"/>
            <a:ext cx="928298" cy="27699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主題燈幕</a:t>
            </a:r>
            <a:endParaRPr kumimoji="0" lang="en-US" altLang="zh-TW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8" name="文字方塊 157"/>
          <p:cNvSpPr txBox="1"/>
          <p:nvPr/>
        </p:nvSpPr>
        <p:spPr>
          <a:xfrm>
            <a:off x="198254" y="3202596"/>
            <a:ext cx="113347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核心燈區</a:t>
            </a:r>
          </a:p>
        </p:txBody>
      </p:sp>
      <p:sp>
        <p:nvSpPr>
          <p:cNvPr id="159" name="文字方塊 158"/>
          <p:cNvSpPr txBox="1"/>
          <p:nvPr/>
        </p:nvSpPr>
        <p:spPr>
          <a:xfrm>
            <a:off x="400989" y="5261211"/>
            <a:ext cx="92829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祈福燈林</a:t>
            </a:r>
            <a:endParaRPr kumimoji="0" lang="en-US" altLang="zh-TW" sz="1200" b="1" dirty="0"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吉慶豐年</a:t>
            </a:r>
          </a:p>
        </p:txBody>
      </p:sp>
      <p:cxnSp>
        <p:nvCxnSpPr>
          <p:cNvPr id="160" name="圖案 105"/>
          <p:cNvCxnSpPr>
            <a:endCxn id="0" idx="1"/>
          </p:cNvCxnSpPr>
          <p:nvPr/>
        </p:nvCxnSpPr>
        <p:spPr>
          <a:xfrm rot="16200000" flipH="1">
            <a:off x="1385887" y="3536951"/>
            <a:ext cx="328613" cy="144462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圖案 106"/>
          <p:cNvCxnSpPr>
            <a:endCxn id="0" idx="1"/>
          </p:cNvCxnSpPr>
          <p:nvPr/>
        </p:nvCxnSpPr>
        <p:spPr>
          <a:xfrm rot="16200000" flipH="1">
            <a:off x="1191419" y="3699669"/>
            <a:ext cx="720725" cy="147637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圖案 107"/>
          <p:cNvCxnSpPr>
            <a:endCxn id="0" idx="1"/>
          </p:cNvCxnSpPr>
          <p:nvPr/>
        </p:nvCxnSpPr>
        <p:spPr>
          <a:xfrm rot="16200000" flipH="1">
            <a:off x="1112044" y="3977482"/>
            <a:ext cx="879475" cy="147637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圖案 108"/>
          <p:cNvCxnSpPr>
            <a:endCxn id="0" idx="1"/>
          </p:cNvCxnSpPr>
          <p:nvPr/>
        </p:nvCxnSpPr>
        <p:spPr>
          <a:xfrm rot="16200000" flipH="1">
            <a:off x="903288" y="4135438"/>
            <a:ext cx="1296987" cy="147637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字方塊 163"/>
          <p:cNvSpPr txBox="1"/>
          <p:nvPr/>
        </p:nvSpPr>
        <p:spPr>
          <a:xfrm>
            <a:off x="1623119" y="3634644"/>
            <a:ext cx="908760" cy="276999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傳統燈區</a:t>
            </a:r>
          </a:p>
        </p:txBody>
      </p:sp>
      <p:sp>
        <p:nvSpPr>
          <p:cNvPr id="165" name="文字方塊 164"/>
          <p:cNvSpPr txBox="1"/>
          <p:nvPr/>
        </p:nvSpPr>
        <p:spPr>
          <a:xfrm>
            <a:off x="1625317" y="3995673"/>
            <a:ext cx="908760" cy="276999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交流燈區</a:t>
            </a:r>
          </a:p>
        </p:txBody>
      </p:sp>
      <p:sp>
        <p:nvSpPr>
          <p:cNvPr id="166" name="文字方塊 165"/>
          <p:cNvSpPr txBox="1"/>
          <p:nvPr/>
        </p:nvSpPr>
        <p:spPr>
          <a:xfrm>
            <a:off x="1398404" y="3202596"/>
            <a:ext cx="1127959" cy="30777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主題燈區</a:t>
            </a:r>
          </a:p>
        </p:txBody>
      </p:sp>
      <p:sp>
        <p:nvSpPr>
          <p:cNvPr id="167" name="文字方塊 166"/>
          <p:cNvSpPr txBox="1"/>
          <p:nvPr/>
        </p:nvSpPr>
        <p:spPr>
          <a:xfrm>
            <a:off x="1625317" y="4352279"/>
            <a:ext cx="908760" cy="276999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創意燈區</a:t>
            </a:r>
          </a:p>
        </p:txBody>
      </p:sp>
      <p:sp>
        <p:nvSpPr>
          <p:cNvPr id="168" name="文字方塊 167"/>
          <p:cNvSpPr txBox="1"/>
          <p:nvPr/>
        </p:nvSpPr>
        <p:spPr>
          <a:xfrm>
            <a:off x="1625317" y="4719968"/>
            <a:ext cx="908760" cy="276999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歡樂燈區</a:t>
            </a:r>
          </a:p>
        </p:txBody>
      </p:sp>
      <p:cxnSp>
        <p:nvCxnSpPr>
          <p:cNvPr id="169" name="圖案 110"/>
          <p:cNvCxnSpPr>
            <a:endCxn id="0" idx="1"/>
          </p:cNvCxnSpPr>
          <p:nvPr/>
        </p:nvCxnSpPr>
        <p:spPr>
          <a:xfrm rot="16200000" flipH="1">
            <a:off x="2580481" y="3532982"/>
            <a:ext cx="339725" cy="141288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圖案 111"/>
          <p:cNvCxnSpPr>
            <a:endCxn id="0" idx="1"/>
          </p:cNvCxnSpPr>
          <p:nvPr/>
        </p:nvCxnSpPr>
        <p:spPr>
          <a:xfrm rot="16200000" flipH="1">
            <a:off x="2389188" y="3708400"/>
            <a:ext cx="715962" cy="134938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圖案 112"/>
          <p:cNvCxnSpPr>
            <a:endCxn id="0" idx="1"/>
          </p:cNvCxnSpPr>
          <p:nvPr/>
        </p:nvCxnSpPr>
        <p:spPr>
          <a:xfrm rot="16200000" flipH="1">
            <a:off x="2817813" y="4313237"/>
            <a:ext cx="254000" cy="10477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圖案 113"/>
          <p:cNvCxnSpPr>
            <a:endCxn id="0" idx="1"/>
          </p:cNvCxnSpPr>
          <p:nvPr/>
        </p:nvCxnSpPr>
        <p:spPr>
          <a:xfrm rot="16200000" flipH="1">
            <a:off x="2646363" y="4503738"/>
            <a:ext cx="601662" cy="112712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圖案 114"/>
          <p:cNvCxnSpPr>
            <a:endCxn id="0" idx="1"/>
          </p:cNvCxnSpPr>
          <p:nvPr/>
        </p:nvCxnSpPr>
        <p:spPr>
          <a:xfrm rot="16200000" flipH="1">
            <a:off x="2451894" y="4668044"/>
            <a:ext cx="989013" cy="111125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文字方塊 173"/>
          <p:cNvSpPr txBox="1"/>
          <p:nvPr/>
        </p:nvSpPr>
        <p:spPr>
          <a:xfrm>
            <a:off x="2598553" y="3202596"/>
            <a:ext cx="1304926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b="1" dirty="0">
                <a:latin typeface="微軟正黑體" pitchFamily="34" charset="-120"/>
                <a:ea typeface="微軟正黑體" pitchFamily="34" charset="-120"/>
              </a:rPr>
              <a:t>迎賓光環境</a:t>
            </a:r>
          </a:p>
        </p:txBody>
      </p:sp>
      <p:sp>
        <p:nvSpPr>
          <p:cNvPr id="175" name="文字方塊 174"/>
          <p:cNvSpPr txBox="1"/>
          <p:nvPr/>
        </p:nvSpPr>
        <p:spPr>
          <a:xfrm>
            <a:off x="2996580" y="4353520"/>
            <a:ext cx="906308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原民常樂</a:t>
            </a:r>
          </a:p>
        </p:txBody>
      </p:sp>
      <p:sp>
        <p:nvSpPr>
          <p:cNvPr id="176" name="文字方塊 175"/>
          <p:cNvSpPr txBox="1"/>
          <p:nvPr/>
        </p:nvSpPr>
        <p:spPr>
          <a:xfrm>
            <a:off x="2820338" y="3634644"/>
            <a:ext cx="1077621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迎賓門</a:t>
            </a:r>
            <a:r>
              <a:rPr kumimoji="0" lang="en-US" altLang="zh-TW" sz="1200" b="1" dirty="0">
                <a:latin typeface="微軟正黑體" pitchFamily="34" charset="-120"/>
                <a:ea typeface="微軟正黑體" pitchFamily="34" charset="-120"/>
              </a:rPr>
              <a:t>x3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7" name="文字方塊 176"/>
          <p:cNvSpPr txBox="1"/>
          <p:nvPr/>
        </p:nvSpPr>
        <p:spPr>
          <a:xfrm>
            <a:off x="2814482" y="3995673"/>
            <a:ext cx="1077621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迎賓光廊</a:t>
            </a:r>
            <a:r>
              <a:rPr kumimoji="0" lang="en-US" altLang="zh-TW" sz="1200" b="1" dirty="0">
                <a:latin typeface="微軟正黑體" pitchFamily="34" charset="-120"/>
                <a:ea typeface="微軟正黑體" pitchFamily="34" charset="-120"/>
              </a:rPr>
              <a:t>x3</a:t>
            </a:r>
            <a:endParaRPr kumimoji="0"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8" name="文字方塊 177"/>
          <p:cNvSpPr txBox="1"/>
          <p:nvPr/>
        </p:nvSpPr>
        <p:spPr>
          <a:xfrm>
            <a:off x="3002442" y="5080362"/>
            <a:ext cx="906308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技藝長存</a:t>
            </a:r>
          </a:p>
        </p:txBody>
      </p:sp>
      <p:sp>
        <p:nvSpPr>
          <p:cNvPr id="179" name="文字方塊 178"/>
          <p:cNvSpPr txBox="1"/>
          <p:nvPr/>
        </p:nvSpPr>
        <p:spPr>
          <a:xfrm>
            <a:off x="3003060" y="4722353"/>
            <a:ext cx="906308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萬物常育</a:t>
            </a:r>
          </a:p>
        </p:txBody>
      </p:sp>
      <p:sp>
        <p:nvSpPr>
          <p:cNvPr id="180" name="標題 1"/>
          <p:cNvSpPr txBox="1">
            <a:spLocks/>
          </p:cNvSpPr>
          <p:nvPr/>
        </p:nvSpPr>
        <p:spPr bwMode="auto">
          <a:xfrm>
            <a:off x="179388" y="2312988"/>
            <a:ext cx="37020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71" tIns="40622" rIns="81244" bIns="40622" anchor="ctr"/>
          <a:lstStyle/>
          <a:p>
            <a:pPr marL="0" lvl="1" algn="ctr" eaLnBrk="0" hangingPunct="0">
              <a:defRPr/>
            </a:pPr>
            <a:r>
              <a:rPr kumimoji="0" lang="zh-TW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大地</a:t>
            </a:r>
            <a:r>
              <a:rPr kumimoji="0" lang="zh-TW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之愛</a:t>
            </a:r>
            <a:endParaRPr kumimoji="0" lang="zh-TW" altLang="en-US" kern="0" dirty="0">
              <a:solidFill>
                <a:schemeClr val="tx1">
                  <a:lumMod val="65000"/>
                  <a:lumOff val="35000"/>
                </a:schemeClr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1" name="標題 1"/>
          <p:cNvSpPr txBox="1">
            <a:spLocks/>
          </p:cNvSpPr>
          <p:nvPr/>
        </p:nvSpPr>
        <p:spPr bwMode="auto">
          <a:xfrm>
            <a:off x="4056063" y="2303463"/>
            <a:ext cx="49022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71" tIns="40622" rIns="81244" bIns="40622" anchor="ctr"/>
          <a:lstStyle/>
          <a:p>
            <a:pPr marL="0" lvl="1" algn="ctr" eaLnBrk="0" hangingPunct="0">
              <a:defRPr/>
            </a:pPr>
            <a:r>
              <a:rPr kumimoji="0" lang="zh-TW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台灣之心</a:t>
            </a:r>
          </a:p>
        </p:txBody>
      </p:sp>
      <p:cxnSp>
        <p:nvCxnSpPr>
          <p:cNvPr id="182" name="圖案 56"/>
          <p:cNvCxnSpPr/>
          <p:nvPr/>
        </p:nvCxnSpPr>
        <p:spPr>
          <a:xfrm rot="16200000" flipH="1">
            <a:off x="6215857" y="4280694"/>
            <a:ext cx="1027112" cy="1206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文字方塊 182"/>
          <p:cNvSpPr txBox="1"/>
          <p:nvPr/>
        </p:nvSpPr>
        <p:spPr>
          <a:xfrm>
            <a:off x="5535613" y="5465763"/>
            <a:ext cx="949325" cy="46196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創意與設計燈區</a:t>
            </a:r>
          </a:p>
        </p:txBody>
      </p:sp>
      <p:cxnSp>
        <p:nvCxnSpPr>
          <p:cNvPr id="184" name="圖案 41"/>
          <p:cNvCxnSpPr/>
          <p:nvPr/>
        </p:nvCxnSpPr>
        <p:spPr>
          <a:xfrm rot="16200000" flipH="1">
            <a:off x="4713288" y="4875213"/>
            <a:ext cx="1511300" cy="1333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文字方塊 186"/>
          <p:cNvSpPr txBox="1"/>
          <p:nvPr/>
        </p:nvSpPr>
        <p:spPr>
          <a:xfrm>
            <a:off x="1625317" y="5075126"/>
            <a:ext cx="908760" cy="276999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b="1" dirty="0">
                <a:latin typeface="微軟正黑體" pitchFamily="34" charset="-120"/>
                <a:ea typeface="微軟正黑體" pitchFamily="34" charset="-120"/>
              </a:rPr>
              <a:t>競賽燈區</a:t>
            </a:r>
          </a:p>
        </p:txBody>
      </p:sp>
      <p:cxnSp>
        <p:nvCxnSpPr>
          <p:cNvPr id="188" name="圖案 108"/>
          <p:cNvCxnSpPr/>
          <p:nvPr/>
        </p:nvCxnSpPr>
        <p:spPr>
          <a:xfrm rot="16200000" flipH="1">
            <a:off x="854869" y="4461669"/>
            <a:ext cx="1389062" cy="146050"/>
          </a:xfrm>
          <a:prstGeom prst="bentConnector2">
            <a:avLst/>
          </a:prstGeom>
          <a:ln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玉言堂整合行銷\GEM-專案\◆ 執行中\2014台灣燈會在南投整體執行策劃委託專業服務案\設計部限定\燈區規劃圖\燈區平配圖\0811版\小檔\2014台灣燈會-平面配置圖.jpg"/>
          <p:cNvPicPr>
            <a:picLocks noChangeAspect="1" noChangeArrowheads="1"/>
          </p:cNvPicPr>
          <p:nvPr/>
        </p:nvPicPr>
        <p:blipFill>
          <a:blip r:embed="rId4"/>
          <a:srcRect l="3976" t="-2" r="5399" b="19315"/>
          <a:stretch>
            <a:fillRect/>
          </a:stretch>
        </p:blipFill>
        <p:spPr bwMode="auto">
          <a:xfrm>
            <a:off x="22225" y="1012825"/>
            <a:ext cx="9158288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501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AC61EF-4F5D-4CB8-8087-6CF257CED2E2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50181" name="群組 22"/>
          <p:cNvGrpSpPr>
            <a:grpSpLocks/>
          </p:cNvGrpSpPr>
          <p:nvPr/>
        </p:nvGrpSpPr>
        <p:grpSpPr bwMode="auto">
          <a:xfrm>
            <a:off x="242888" y="334963"/>
            <a:ext cx="6200775" cy="646112"/>
            <a:chOff x="242361" y="334397"/>
            <a:chExt cx="6201847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37" y="334397"/>
              <a:ext cx="612087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燈區總圖</a:t>
              </a:r>
              <a:endParaRPr kumimoji="0" lang="zh-TW" altLang="en-US" sz="28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45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5222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68D642-D96D-46DB-9897-EC8F37660D52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52228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  <a:endPara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52229" name="群組 95"/>
          <p:cNvGrpSpPr>
            <a:grpSpLocks/>
          </p:cNvGrpSpPr>
          <p:nvPr/>
        </p:nvGrpSpPr>
        <p:grpSpPr bwMode="auto">
          <a:xfrm>
            <a:off x="357188" y="1214438"/>
            <a:ext cx="7472362" cy="615950"/>
            <a:chOff x="347105" y="1268760"/>
            <a:chExt cx="7471931" cy="615553"/>
          </a:xfrm>
        </p:grpSpPr>
        <p:sp>
          <p:nvSpPr>
            <p:cNvPr id="52236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solidFill>
                    <a:srgbClr val="000000"/>
                  </a:solidFill>
                  <a:latin typeface="華康中圓體"/>
                  <a:ea typeface="華康中圓體"/>
                  <a:cs typeface="華康中圓體"/>
                </a:rPr>
                <a:t>現地照片：</a:t>
              </a:r>
              <a:r>
                <a:rPr kumimoji="0" lang="en-US" altLang="zh-TW" sz="2000" b="1" u="sng">
                  <a:solidFill>
                    <a:srgbClr val="000000"/>
                  </a:solidFill>
                  <a:latin typeface="華康中圓體"/>
                  <a:ea typeface="華康中圓體"/>
                  <a:cs typeface="華康中圓體"/>
                </a:rPr>
                <a:t>921</a:t>
              </a:r>
              <a:r>
                <a:rPr kumimoji="0" lang="zh-TW" altLang="en-US" sz="2000" b="1" u="sng">
                  <a:solidFill>
                    <a:srgbClr val="000000"/>
                  </a:solidFill>
                  <a:latin typeface="華康中圓體"/>
                  <a:ea typeface="華康中圓體"/>
                  <a:cs typeface="華康中圓體"/>
                </a:rPr>
                <a:t>重建感恩紀念公園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52237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30" name="Picture 2" descr="D:\玉言堂整合行銷\GEM-專案\◆ 執行中\2014台灣燈會在南投整體執行策劃委託專業服務案\設計部限定\場勘\921重建感恩紀念公園\IMG_28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78025"/>
            <a:ext cx="30273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 descr="D:\玉言堂整合行銷\GEM-專案\◆ 執行中\2014台灣燈會在南投整體執行策劃委託專業服務案\設計部限定\場勘\九二一紀念公園\IMG_02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1978025"/>
            <a:ext cx="31321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" descr="D:\玉言堂整合行銷\GEM-專案\◆ 執行中\2014台灣燈會在南投整體執行策劃委託專業服務案\設計部限定\場勘\九二一紀念公園\IMG_02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76700"/>
            <a:ext cx="3132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4" descr="D:\玉言堂整合行銷\GEM-專案\◆ 執行中\2014台灣燈會在南投整體執行策劃委託專業服務案\設計部限定\場勘\九二一紀念公園\IMG_022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9900" y="4076700"/>
            <a:ext cx="3132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5" descr="D:\玉言堂整合行銷\GEM-專案\◆ 執行中\2014台灣燈會在南投整體執行策劃委託專業服務案\設計部限定\場勘\九二一紀念公園\IMG_018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8213" y="4076700"/>
            <a:ext cx="31321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6" descr="D:\玉言堂整合行銷\GEM-專案\◆ 執行中\2014台灣燈會在南投整體執行策劃委託專業服務案\設計部限定\場勘\九二一紀念公園\IMG_019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24188" y="1978025"/>
            <a:ext cx="31321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D:\玉言堂整合行銷\GEM-專案\◆ 執行中\2014台灣燈會在南投整體執行策劃委託專業服務案\設計部限定\※ 燈區\觀光燈區\宗教燈區跟觀光燈區-尺寸-02.jpg"/>
          <p:cNvPicPr>
            <a:picLocks noChangeAspect="1" noChangeArrowheads="1"/>
          </p:cNvPicPr>
          <p:nvPr/>
        </p:nvPicPr>
        <p:blipFill>
          <a:blip r:embed="rId4"/>
          <a:srcRect l="8990" t="14905" b="9125"/>
          <a:stretch>
            <a:fillRect/>
          </a:stretch>
        </p:blipFill>
        <p:spPr bwMode="auto">
          <a:xfrm>
            <a:off x="622300" y="1954213"/>
            <a:ext cx="647065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5427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F2D731-F99B-425D-834C-C784079C6291}" type="slidenum">
              <a:rPr lang="zh-TW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54277" name="群組 22"/>
          <p:cNvGrpSpPr>
            <a:grpSpLocks/>
          </p:cNvGrpSpPr>
          <p:nvPr/>
        </p:nvGrpSpPr>
        <p:grpSpPr bwMode="auto">
          <a:xfrm>
            <a:off x="242888" y="334963"/>
            <a:ext cx="6850062" cy="646112"/>
            <a:chOff x="242361" y="334397"/>
            <a:chExt cx="6849919" cy="646331"/>
          </a:xfrm>
        </p:grpSpPr>
        <p:sp>
          <p:nvSpPr>
            <p:cNvPr id="24" name="文字方塊 23"/>
            <p:cNvSpPr txBox="1"/>
            <p:nvPr/>
          </p:nvSpPr>
          <p:spPr>
            <a:xfrm>
              <a:off x="323321" y="334397"/>
              <a:ext cx="6768959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dirty="0">
                  <a:solidFill>
                    <a:schemeClr val="accent6">
                      <a:lumMod val="50000"/>
                    </a:schemeClr>
                  </a:solidFill>
                  <a:latin typeface="華康超明體" pitchFamily="49" charset="-120"/>
                  <a:ea typeface="華康超明體" pitchFamily="49" charset="-120"/>
                </a:rPr>
                <a:t>觀光燈區細部規劃</a:t>
              </a:r>
              <a:endParaRPr kumimoji="0" lang="zh-TW" altLang="en-US" sz="3600" dirty="0">
                <a:solidFill>
                  <a:schemeClr val="accent6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flipH="1">
              <a:off x="242361" y="335985"/>
              <a:ext cx="46036" cy="64474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54278" name="群組 95"/>
          <p:cNvGrpSpPr>
            <a:grpSpLocks/>
          </p:cNvGrpSpPr>
          <p:nvPr/>
        </p:nvGrpSpPr>
        <p:grpSpPr bwMode="auto">
          <a:xfrm>
            <a:off x="357188" y="1214438"/>
            <a:ext cx="7472362" cy="546100"/>
            <a:chOff x="347105" y="1268760"/>
            <a:chExt cx="7471931" cy="546047"/>
          </a:xfrm>
        </p:grpSpPr>
        <p:sp>
          <p:nvSpPr>
            <p:cNvPr id="54279" name="矩形 39"/>
            <p:cNvSpPr>
              <a:spLocks noChangeArrowheads="1"/>
            </p:cNvSpPr>
            <p:nvPr/>
          </p:nvSpPr>
          <p:spPr bwMode="auto">
            <a:xfrm>
              <a:off x="611559" y="1268760"/>
              <a:ext cx="7207477" cy="546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70000"/>
                </a:lnSpc>
                <a:spcBef>
                  <a:spcPct val="20000"/>
                </a:spcBef>
              </a:pPr>
              <a:r>
                <a:rPr kumimoji="0" lang="zh-TW" altLang="en-US" sz="2000" b="1" u="sng">
                  <a:solidFill>
                    <a:srgbClr val="000000"/>
                  </a:solidFill>
                  <a:latin typeface="華康中圓體"/>
                  <a:ea typeface="華康中圓體"/>
                  <a:cs typeface="華康中圓體"/>
                </a:rPr>
                <a:t>現地尺寸</a:t>
              </a:r>
              <a:endParaRPr kumimoji="0" lang="en-US" altLang="zh-TW" sz="2000" b="1" u="sng">
                <a:latin typeface="華康中圓體"/>
                <a:ea typeface="華康中圓體"/>
                <a:cs typeface="華康中圓體"/>
              </a:endParaRPr>
            </a:p>
          </p:txBody>
        </p:sp>
        <p:pic>
          <p:nvPicPr>
            <p:cNvPr id="54280" name="圖片 40" descr="http://119.img.pp.sohu.com/images/blog/2007/12/15/13/2/1177896e927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7105" y="1467114"/>
              <a:ext cx="341394" cy="3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lily簡報格式">
      <a:majorFont>
        <a:latin typeface="Calibri"/>
        <a:ea typeface="華康儷粗宋外字集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lily簡報格式">
      <a:majorFont>
        <a:latin typeface="Calibri"/>
        <a:ea typeface="華康儷粗宋外字集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12893</TotalTime>
  <Words>1302</Words>
  <Application>Microsoft Office PowerPoint</Application>
  <PresentationFormat>如螢幕大小 (4:3)</PresentationFormat>
  <Paragraphs>243</Paragraphs>
  <Slides>18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簡報設計範本</vt:lpstr>
      </vt:variant>
      <vt:variant>
        <vt:i4>5</vt:i4>
      </vt:variant>
      <vt:variant>
        <vt:lpstr>投影片標題</vt:lpstr>
      </vt:variant>
      <vt:variant>
        <vt:i4>18</vt:i4>
      </vt:variant>
    </vt:vector>
  </HeadingPairs>
  <TitlesOfParts>
    <vt:vector size="36" baseType="lpstr">
      <vt:lpstr>Calibri</vt:lpstr>
      <vt:lpstr>新細明體</vt:lpstr>
      <vt:lpstr>Arial</vt:lpstr>
      <vt:lpstr>華康儷粗宋外字集</vt:lpstr>
      <vt:lpstr>微軟正黑體</vt:lpstr>
      <vt:lpstr>Times New Roman</vt:lpstr>
      <vt:lpstr>華康中圓體</vt:lpstr>
      <vt:lpstr>華康正顏楷體W7</vt:lpstr>
      <vt:lpstr>華康超明體</vt:lpstr>
      <vt:lpstr>華康儷中黑</vt:lpstr>
      <vt:lpstr>華康中黑體</vt:lpstr>
      <vt:lpstr>華康中特圓體</vt:lpstr>
      <vt:lpstr>華康布丁體</vt:lpstr>
      <vt:lpstr>Office 佈景主題</vt:lpstr>
      <vt:lpstr>1_Office 佈景主題</vt:lpstr>
      <vt:lpstr>2_Office 佈景主題</vt:lpstr>
      <vt:lpstr>1_Office 佈景主題</vt:lpstr>
      <vt:lpstr>2_Office 佈景主題</vt:lpstr>
      <vt:lpstr>投影片 1</vt:lpstr>
      <vt:lpstr>投影片 2</vt:lpstr>
      <vt:lpstr>投影片 3</vt:lpstr>
      <vt:lpstr>投影片 4</vt:lpstr>
      <vt:lpstr>投影片 5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投影片 16</vt:lpstr>
      <vt:lpstr>投影片 17</vt:lpstr>
      <vt:lpstr>投影片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fun</dc:creator>
  <cp:lastModifiedBy>LEON</cp:lastModifiedBy>
  <cp:revision>1956</cp:revision>
  <cp:lastPrinted>2013-08-11T06:39:49Z</cp:lastPrinted>
  <dcterms:created xsi:type="dcterms:W3CDTF">2013-06-01T12:39:14Z</dcterms:created>
  <dcterms:modified xsi:type="dcterms:W3CDTF">2013-08-23T01:02:43Z</dcterms:modified>
</cp:coreProperties>
</file>